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301" r:id="rId2"/>
    <p:sldId id="261" r:id="rId3"/>
    <p:sldId id="263" r:id="rId4"/>
    <p:sldId id="256" r:id="rId5"/>
    <p:sldId id="299" r:id="rId6"/>
    <p:sldId id="300" r:id="rId7"/>
    <p:sldId id="265" r:id="rId8"/>
    <p:sldId id="323" r:id="rId9"/>
    <p:sldId id="268" r:id="rId10"/>
    <p:sldId id="270" r:id="rId11"/>
    <p:sldId id="272" r:id="rId12"/>
    <p:sldId id="328" r:id="rId13"/>
    <p:sldId id="273" r:id="rId14"/>
    <p:sldId id="309" r:id="rId15"/>
    <p:sldId id="312" r:id="rId16"/>
    <p:sldId id="307" r:id="rId17"/>
    <p:sldId id="266" r:id="rId18"/>
    <p:sldId id="259" r:id="rId19"/>
    <p:sldId id="318" r:id="rId20"/>
    <p:sldId id="302" r:id="rId21"/>
    <p:sldId id="278" r:id="rId22"/>
    <p:sldId id="343" r:id="rId23"/>
    <p:sldId id="303" r:id="rId24"/>
    <p:sldId id="304" r:id="rId25"/>
    <p:sldId id="305" r:id="rId26"/>
    <p:sldId id="319" r:id="rId27"/>
    <p:sldId id="281" r:id="rId28"/>
    <p:sldId id="285" r:id="rId29"/>
    <p:sldId id="286" r:id="rId30"/>
    <p:sldId id="320" r:id="rId31"/>
    <p:sldId id="287" r:id="rId32"/>
    <p:sldId id="290" r:id="rId33"/>
    <p:sldId id="293" r:id="rId34"/>
    <p:sldId id="294" r:id="rId35"/>
    <p:sldId id="329" r:id="rId36"/>
    <p:sldId id="342" r:id="rId37"/>
    <p:sldId id="327" r:id="rId38"/>
    <p:sldId id="267" r:id="rId39"/>
    <p:sldId id="336" r:id="rId40"/>
    <p:sldId id="337" r:id="rId41"/>
    <p:sldId id="339" r:id="rId42"/>
    <p:sldId id="340" r:id="rId43"/>
    <p:sldId id="341" r:id="rId44"/>
    <p:sldId id="331" r:id="rId45"/>
    <p:sldId id="338" r:id="rId46"/>
    <p:sldId id="333" r:id="rId47"/>
    <p:sldId id="257" r:id="rId48"/>
    <p:sldId id="334" r:id="rId49"/>
    <p:sldId id="335" r:id="rId50"/>
    <p:sldId id="297" r:id="rId51"/>
    <p:sldId id="277" r:id="rId52"/>
    <p:sldId id="345" r:id="rId53"/>
    <p:sldId id="315" r:id="rId54"/>
  </p:sldIdLst>
  <p:sldSz cx="12192000" cy="6858000"/>
  <p:notesSz cx="6858000" cy="9144000"/>
  <p:embeddedFontLst>
    <p:embeddedFont>
      <p:font typeface="나눔손글씨 옥비체" panose="020B0600000101010101" charset="-127"/>
      <p:regular r:id="rId56"/>
    </p:embeddedFont>
    <p:embeddedFont>
      <p:font typeface="Pretendard Variable" pitchFamily="2" charset="-127"/>
      <p:regular r:id="rId57"/>
      <p:bold r:id="rId58"/>
    </p:embeddedFont>
    <p:embeddedFont>
      <p:font typeface="Pretendard Variable ExtraBold" pitchFamily="2" charset="-127"/>
      <p:bold r:id="rId59"/>
    </p:embeddedFont>
    <p:embeddedFont>
      <p:font typeface="Pretendard Variable ExtraLight" pitchFamily="2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맑은 고딕" panose="020B0503020000020004" pitchFamily="50" charset="-127"/>
      <p:regular r:id="rId61"/>
      <p:bold r:id="rId62"/>
    </p:embeddedFont>
    <p:embeddedFont>
      <p:font typeface="함초롬바탕" panose="02030604000101010101" pitchFamily="18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8F5"/>
    <a:srgbClr val="FFE600"/>
    <a:srgbClr val="DAE3F3"/>
    <a:srgbClr val="F2F2F2"/>
    <a:srgbClr val="7496D3"/>
    <a:srgbClr val="FFFFCC"/>
    <a:srgbClr val="FFFF99"/>
    <a:srgbClr val="453A78"/>
    <a:srgbClr val="6255A2"/>
    <a:srgbClr val="7F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1232" autoAdjust="0"/>
  </p:normalViewPr>
  <p:slideViewPr>
    <p:cSldViewPr snapToGrid="0">
      <p:cViewPr varScale="1">
        <p:scale>
          <a:sx n="146" d="100"/>
          <a:sy n="146" d="100"/>
        </p:scale>
        <p:origin x="1056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BCF6B-5122-448E-8EA0-CCE772E466A7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91E21-D18D-4912-B106-F49B46E5A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8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2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8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45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26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29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391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275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16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81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52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39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83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066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8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41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26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98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6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77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0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82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80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60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44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7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63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59446-F532-471B-867E-AD1FB53382E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6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5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964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09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50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5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1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81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5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43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13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87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82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76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388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29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3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5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11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9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91E21-D18D-4912-B106-F49B46E5A9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9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4F5F7-F3F9-CDFE-AFCF-1C03EDD59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964B6E-EE14-A49F-B28E-248F5AC00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4AC62-E93D-B446-A92F-239D5257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A9E1-FEFD-4C4D-AA53-6FF529E01187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8E1E2-890F-D027-CB64-AB2205C5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826F6-C1A8-1365-F189-42C402E8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C499D-4452-9540-0065-1434281E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C92845-7851-4A7B-10B4-D44D91678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EF0BF-8A2A-F319-1590-6B610FDF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D7C7-D04E-4EE0-BF4E-39327A41984A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475E5-0EFE-09FF-AF12-26859270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A1F7C-A220-C09C-901D-3F91FC77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1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40FD57-7853-502C-036F-CCE0C604A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49AE39-5FF1-7529-9D1F-CABE21CFF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EE93BC-57DB-D90E-C43A-0A500A29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861A-E5AF-4FFD-935E-7F84F0A911EF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C16F9-87A6-91C5-6292-9455C58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12C75-DDE0-9336-C43E-FF053880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2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AE8AC-09C6-A891-48EA-046AE954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E13FE-E778-59B4-627F-AB1F36985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FB197-3AB6-F14A-FAFB-1F9942E4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4538-151F-4EF9-9D1F-57AD9E160991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7C63C1-F8C5-8712-5A45-F85F6CA5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E50E3-6261-0A8B-8937-90F76A89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83B4B-E799-F66D-8A47-808894D2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D28C97-D78B-570C-5154-B6849D741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08DCF-A768-7269-6E52-B0C3C47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E674-3F04-491D-B385-7C61D036D4F0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13AC8-E4E3-AB90-3EE8-E5B76F3D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0D9FE-37B5-DB7A-BC19-3CE216A4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4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929CC-017A-5E61-96FF-A947890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CA41E-CEBD-4AA9-8436-8C7FB42A7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F53BB-505C-AA0C-4B9A-375B4D24A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19AF6-D257-245D-EBB4-A49D9838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20370-2A3B-4A7C-9F69-3A3A722952B2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967CD-6F59-7EA5-95B0-BB05B4BB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DCF7C-8E2F-8EEC-6B3A-E8916C6F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5B001-B1C0-4E67-38A6-2CD5FE3C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085B6-5083-BD52-405D-CD4120B0D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6687C6-2B76-D6A1-E1F2-181B110D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5114D3-6420-081E-BA3D-1C027B401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E6ABA5-7990-5CCD-FB4A-9CB96BAF6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F124AE-AB60-FAB8-13D9-F8C9FAF9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ED31-8D56-489A-9384-7A2BF4C5EFF8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0BE5CD-A825-9745-8BAB-B1268A58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4E79E0-EFED-9699-F325-3589BE83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EEBC7-DAB2-AE53-8827-D58533D8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E76EF-5F62-BB95-8CF3-2A642FEB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BD32-A1C0-46B1-BA03-62906102030F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AEF498-3DF8-68B3-E6E7-295C964F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DBE419-4B9A-895F-B44E-748B2168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1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7AA781-62B2-C3CA-496B-A4270496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2EA5-4AEF-426E-AB9B-6DC8D226B141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4649D3-677A-02FD-EC12-122FEF4A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92C87-DF2B-D95A-8CD1-ABB06551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4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D2FBE-9899-AF7B-5015-37FB0CA8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6FE61-1CE0-1917-8DCF-A0053627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1D5AFB-C7D7-6C0E-0838-F235EC5E7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7A9A1-8D9F-3204-F629-A5C9823F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D779-A6CE-4091-AAA3-D3F5957E121B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A1E266-EBAC-E43C-D3C4-9C24544C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9B4DEC-635E-9F0C-7073-E86A6FB3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7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C84EA-0090-DD95-7509-0154DA81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BCA99A-4BF4-3C61-83E7-10200344D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30846-F52E-1539-C93E-796DDD6CF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04E0A-9A96-CAB0-7B51-EEF922F1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6CDB-EB53-4E0E-8445-54146985B540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789012-D27E-19BF-1D85-373EDFE2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02044A-CA4D-3A3A-A009-031202E7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210E55-5614-8218-99DE-7F71EC5B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ABB04-1588-CFB3-6425-36652BECB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6ECF6-B6E8-3B94-E1E6-95CD4B3FD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D7CC-89EF-45A1-A19D-CDE01B7E1B0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66823-D797-89F9-E29A-8B208670A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4532E-41CF-7AAC-6527-D82EC9DFE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FDDCC-737C-411B-A8EF-B012FC775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0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microsoft.com/office/2007/relationships/hdphoto" Target="../media/hdphoto4.wdp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58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10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86.png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1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daily.com/NewsView/22RC2AE9S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sedaily.com/NewsView/29N870QRA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sajournal.com/news/articleView.html?idxno=239320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://segyelocalnews.com/news/newsview.php?ncode=1065581736966411" TargetMode="External"/><Relationship Id="rId4" Type="http://schemas.openxmlformats.org/officeDocument/2006/relationships/hyperlink" Target="https://www.metroseoul.co.kr/article/20221115500031" TargetMode="Externa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53CC35D6-2076-F6A1-148D-85EA9901E6E2}"/>
              </a:ext>
            </a:extLst>
          </p:cNvPr>
          <p:cNvSpPr/>
          <p:nvPr/>
        </p:nvSpPr>
        <p:spPr>
          <a:xfrm>
            <a:off x="2114099" y="2195345"/>
            <a:ext cx="3130224" cy="363256"/>
          </a:xfrm>
          <a:prstGeom prst="roundRect">
            <a:avLst>
              <a:gd name="adj" fmla="val 24359"/>
            </a:avLst>
          </a:prstGeom>
          <a:solidFill>
            <a:srgbClr val="0C275B"/>
          </a:solidFill>
          <a:ln w="1905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멀티캠퍼스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1400" b="1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파이널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프로젝트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: </a:t>
            </a:r>
            <a:r>
              <a:rPr lang="en-US" sz="1400" b="1" dirty="0" err="1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구조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 </a:t>
            </a:r>
            <a:endParaRPr sz="1400" b="1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3" name="Google Shape;85;p1">
            <a:extLst>
              <a:ext uri="{FF2B5EF4-FFF2-40B4-BE49-F238E27FC236}">
                <a16:creationId xmlns:a16="http://schemas.microsoft.com/office/drawing/2014/main" id="{26314D69-CF2B-F538-5B33-D8E1F3B64CE8}"/>
              </a:ext>
            </a:extLst>
          </p:cNvPr>
          <p:cNvSpPr txBox="1"/>
          <p:nvPr/>
        </p:nvSpPr>
        <p:spPr>
          <a:xfrm>
            <a:off x="2114099" y="3012403"/>
            <a:ext cx="79635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시계열 분석 및 모델링을 통한 업종 추천</a:t>
            </a:r>
            <a:endParaRPr lang="en-US" altLang="ko-KR" sz="40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2400" i="1" u="none" strike="noStrike" cap="none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: </a:t>
            </a:r>
            <a:r>
              <a:rPr lang="ko-KR" altLang="en-US" sz="2400" i="1" u="none" strike="noStrike" cap="none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압구정동 및 신촌동을 중심으로</a:t>
            </a:r>
            <a:endParaRPr lang="ko-KR" altLang="en-US" sz="1000" i="1" u="none" strike="noStrike" cap="none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213A36-3682-36DF-EEFE-D09D2045FF46}"/>
              </a:ext>
            </a:extLst>
          </p:cNvPr>
          <p:cNvCxnSpPr>
            <a:cxnSpLocks/>
          </p:cNvCxnSpPr>
          <p:nvPr/>
        </p:nvCxnSpPr>
        <p:spPr>
          <a:xfrm flipH="1">
            <a:off x="2114099" y="4351968"/>
            <a:ext cx="10077599" cy="0"/>
          </a:xfrm>
          <a:prstGeom prst="line">
            <a:avLst/>
          </a:prstGeom>
          <a:ln w="57150">
            <a:solidFill>
              <a:srgbClr val="BFBFBF">
                <a:alpha val="69804"/>
              </a:srgb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C5A453-6300-2463-4F09-E2C591679273}"/>
              </a:ext>
            </a:extLst>
          </p:cNvPr>
          <p:cNvCxnSpPr>
            <a:cxnSpLocks/>
          </p:cNvCxnSpPr>
          <p:nvPr/>
        </p:nvCxnSpPr>
        <p:spPr>
          <a:xfrm flipH="1">
            <a:off x="0" y="2689794"/>
            <a:ext cx="9979043" cy="0"/>
          </a:xfrm>
          <a:prstGeom prst="line">
            <a:avLst/>
          </a:prstGeom>
          <a:ln w="57150">
            <a:solidFill>
              <a:srgbClr val="BFBFBF">
                <a:alpha val="69804"/>
              </a:srgb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20073F-8264-02D0-1618-8D7B9B8C8D93}"/>
              </a:ext>
            </a:extLst>
          </p:cNvPr>
          <p:cNvSpPr txBox="1"/>
          <p:nvPr/>
        </p:nvSpPr>
        <p:spPr>
          <a:xfrm>
            <a:off x="2114099" y="1918346"/>
            <a:ext cx="1036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2023.</a:t>
            </a:r>
            <a:r>
              <a:rPr lang="ko-KR" altLang="en-US" sz="1200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08.</a:t>
            </a:r>
            <a:r>
              <a:rPr lang="ko-KR" altLang="en-US" sz="1200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4779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7" y="384541"/>
            <a:ext cx="225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사용한 협업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Tool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189C9-C50C-C102-D74D-6A2214B64FC2}"/>
              </a:ext>
            </a:extLst>
          </p:cNvPr>
          <p:cNvSpPr txBox="1"/>
          <p:nvPr/>
        </p:nvSpPr>
        <p:spPr>
          <a:xfrm>
            <a:off x="638227" y="1134881"/>
            <a:ext cx="21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Notion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BA8A19-2C08-E446-54C3-38ADEF046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48" y="1187299"/>
            <a:ext cx="262721" cy="264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CBA5-3745-0E16-DE86-96963155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10" y="1616243"/>
            <a:ext cx="4320432" cy="2687513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41D229-40EF-F121-4229-BC275CD2DB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0"/>
          <a:stretch/>
        </p:blipFill>
        <p:spPr>
          <a:xfrm>
            <a:off x="347231" y="3722892"/>
            <a:ext cx="4515209" cy="250650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B4C371-B630-573A-411C-19BF631EF6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71"/>
          <a:stretch/>
        </p:blipFill>
        <p:spPr>
          <a:xfrm>
            <a:off x="1579117" y="2425747"/>
            <a:ext cx="4354679" cy="230297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332838-31ED-3EE6-4843-84A504EEF18F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52FE6A-D2AF-C2C6-C819-45A4DD68EE6E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A3E0ADE-F7CE-9539-AD6E-AA7886D5547F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66CEC2B-A823-FC0E-CB31-12A471AFA27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90C8C9A-3787-3A09-F565-703A90441E3B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4EDE58CD-06FF-089E-B947-D06E3CED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83" y="1196166"/>
            <a:ext cx="277633" cy="27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A5C337-7E69-8A4C-0C69-14A6300613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0073"/>
          <a:stretch/>
        </p:blipFill>
        <p:spPr>
          <a:xfrm>
            <a:off x="9627712" y="1426640"/>
            <a:ext cx="2217057" cy="3360183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9569DD-06ED-5579-F337-E2AEBE9C82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6"/>
          <a:stretch/>
        </p:blipFill>
        <p:spPr>
          <a:xfrm>
            <a:off x="7322883" y="1901130"/>
            <a:ext cx="2466946" cy="480525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54BB63-FCEC-FDDA-BE34-782FCB28C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5047" y="1616243"/>
            <a:ext cx="3347155" cy="184053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42A262-9C91-9678-FE15-AD95F96DFAC4}"/>
              </a:ext>
            </a:extLst>
          </p:cNvPr>
          <p:cNvCxnSpPr>
            <a:cxnSpLocks/>
          </p:cNvCxnSpPr>
          <p:nvPr/>
        </p:nvCxnSpPr>
        <p:spPr>
          <a:xfrm flipV="1">
            <a:off x="6261100" y="1030872"/>
            <a:ext cx="0" cy="53254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681D37-882C-7C07-F6BA-754D1D120347}"/>
              </a:ext>
            </a:extLst>
          </p:cNvPr>
          <p:cNvSpPr txBox="1"/>
          <p:nvPr/>
        </p:nvSpPr>
        <p:spPr>
          <a:xfrm>
            <a:off x="6565047" y="1134881"/>
            <a:ext cx="151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Slack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6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21906-F5FE-9779-E4AA-FC2A24E0F5B4}"/>
              </a:ext>
            </a:extLst>
          </p:cNvPr>
          <p:cNvSpPr txBox="1"/>
          <p:nvPr/>
        </p:nvSpPr>
        <p:spPr>
          <a:xfrm>
            <a:off x="638227" y="901880"/>
            <a:ext cx="10747079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 출처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서울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열린데이터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광장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활용 데이터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2017 ~ 2022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년의 ① 상권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추정매출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② 상권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점포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③ 상권영역 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④ 업종 정보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* 업종정보는 제공된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pdf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를 바탕으로 별도 생성</a:t>
            </a:r>
            <a:endParaRPr lang="en-US" altLang="ko-KR" sz="1100" i="1" dirty="0">
              <a:solidFill>
                <a:schemeClr val="tx1">
                  <a:lumMod val="50000"/>
                  <a:lumOff val="50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75EAE-5AE0-49F1-5D61-D4EDF8142773}"/>
              </a:ext>
            </a:extLst>
          </p:cNvPr>
          <p:cNvCxnSpPr>
            <a:cxnSpLocks/>
          </p:cNvCxnSpPr>
          <p:nvPr/>
        </p:nvCxnSpPr>
        <p:spPr>
          <a:xfrm flipH="1">
            <a:off x="717194" y="1981843"/>
            <a:ext cx="107470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90DF78-2212-E051-F95F-5D39E60800DA}"/>
              </a:ext>
            </a:extLst>
          </p:cNvPr>
          <p:cNvSpPr txBox="1"/>
          <p:nvPr/>
        </p:nvSpPr>
        <p:spPr>
          <a:xfrm>
            <a:off x="404816" y="2295662"/>
            <a:ext cx="3498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 1.]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매출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점포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6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년치 데이터 준비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D24217-C720-2C5B-5D76-43680BD8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5" y="3312339"/>
            <a:ext cx="4972744" cy="543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42817A-15E0-E3BE-83FD-E8CC726C2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5" y="2770616"/>
            <a:ext cx="4972743" cy="4972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D146FC-8A4A-55D5-D981-7C3A732969A5}"/>
              </a:ext>
            </a:extLst>
          </p:cNvPr>
          <p:cNvGrpSpPr/>
          <p:nvPr/>
        </p:nvGrpSpPr>
        <p:grpSpPr>
          <a:xfrm>
            <a:off x="-4908" y="2389447"/>
            <a:ext cx="360556" cy="101696"/>
            <a:chOff x="-4908" y="2192477"/>
            <a:chExt cx="360556" cy="10169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78DF9-8A1A-9BAC-5AF7-2CFCABB5DB2C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" y="2240465"/>
              <a:ext cx="30970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8C8F548-F992-9FED-67EC-8ADB7DBFFAC4}"/>
                </a:ext>
              </a:extLst>
            </p:cNvPr>
            <p:cNvSpPr/>
            <p:nvPr/>
          </p:nvSpPr>
          <p:spPr>
            <a:xfrm rot="18887052">
              <a:off x="253952" y="2192477"/>
              <a:ext cx="101696" cy="10169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7B4EFE-7FE8-4545-7B99-59E8A3EF3ED4}"/>
              </a:ext>
            </a:extLst>
          </p:cNvPr>
          <p:cNvSpPr txBox="1"/>
          <p:nvPr/>
        </p:nvSpPr>
        <p:spPr>
          <a:xfrm>
            <a:off x="507295" y="4692041"/>
            <a:ext cx="412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 2.]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매출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점포 데이터 합치고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컬럼 생성 및 삭제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6DB50E-147F-0B2D-7A77-30927742B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22" y="5100070"/>
            <a:ext cx="4953691" cy="9907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C40CB6-3471-2523-99BC-62A4804E770A}"/>
              </a:ext>
            </a:extLst>
          </p:cNvPr>
          <p:cNvGrpSpPr/>
          <p:nvPr/>
        </p:nvGrpSpPr>
        <p:grpSpPr>
          <a:xfrm>
            <a:off x="-4908" y="4795081"/>
            <a:ext cx="360556" cy="101696"/>
            <a:chOff x="-4908" y="2192477"/>
            <a:chExt cx="360556" cy="1016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22F604C-78E1-7A6B-6AB9-AD07B86F6669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" y="2240465"/>
              <a:ext cx="30970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5847F7A-64E9-DF05-64F2-C0359129B7CF}"/>
                </a:ext>
              </a:extLst>
            </p:cNvPr>
            <p:cNvSpPr/>
            <p:nvPr/>
          </p:nvSpPr>
          <p:spPr>
            <a:xfrm rot="18887052">
              <a:off x="253952" y="2192477"/>
              <a:ext cx="101696" cy="10169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DCB5F8-DAAB-1CF9-A21F-F547F487CC78}"/>
              </a:ext>
            </a:extLst>
          </p:cNvPr>
          <p:cNvSpPr txBox="1"/>
          <p:nvPr/>
        </p:nvSpPr>
        <p:spPr>
          <a:xfrm>
            <a:off x="6921066" y="2295662"/>
            <a:ext cx="4651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 3.]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자치구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행정동 및 업종 정보 매칭하여 컬럼 생성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4079AB-410D-B0D0-A390-21BF2C780ED2}"/>
              </a:ext>
            </a:extLst>
          </p:cNvPr>
          <p:cNvGrpSpPr/>
          <p:nvPr/>
        </p:nvGrpSpPr>
        <p:grpSpPr>
          <a:xfrm flipH="1" flipV="1">
            <a:off x="11831444" y="2405052"/>
            <a:ext cx="360556" cy="101696"/>
            <a:chOff x="-4908" y="2186127"/>
            <a:chExt cx="360556" cy="10169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9F3913C-A036-912A-1C45-2BBD25B9CA7A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" y="2240465"/>
              <a:ext cx="30970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BE42658-9C1E-BFB7-D1FF-0EC8CE819D30}"/>
                </a:ext>
              </a:extLst>
            </p:cNvPr>
            <p:cNvSpPr/>
            <p:nvPr/>
          </p:nvSpPr>
          <p:spPr>
            <a:xfrm rot="18887052">
              <a:off x="253952" y="2186127"/>
              <a:ext cx="101696" cy="10169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814FF8A-EB0C-55AD-E4DB-769FE8589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963" y="2777384"/>
            <a:ext cx="4957013" cy="2159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403A4F-0C5C-1E6E-84E8-6FF4F4671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639"/>
          <a:stretch/>
        </p:blipFill>
        <p:spPr>
          <a:xfrm>
            <a:off x="6713397" y="4992616"/>
            <a:ext cx="4955579" cy="1205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6985D8-09E9-3772-5E83-E038154F335F}"/>
              </a:ext>
            </a:extLst>
          </p:cNvPr>
          <p:cNvSpPr txBox="1"/>
          <p:nvPr/>
        </p:nvSpPr>
        <p:spPr>
          <a:xfrm>
            <a:off x="638227" y="384541"/>
            <a:ext cx="288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2-3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 선정 및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전처리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331D3AF-EAB3-FD83-379B-2F066362AA66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DBE0AC9-2C44-1453-C0E1-480620D1DCA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7E3B45A-6C40-5443-E13C-BA9C149D0BA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DA1C755-8A0A-9042-D3FF-CB641C68E331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39DE17-382C-C8F3-5A14-417633C14C1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701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7" y="384541"/>
            <a:ext cx="45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 분석 후 지역 선택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3DA93A-ACAC-4CD4-7707-92361F77BF88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299F187-5234-8D74-8F03-A1228CDA1A4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4CD45F-F87F-CB57-877D-DBEC3B3A76A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CDFBB43-BF72-C916-26A7-887B26B1CBB1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DE6A78-B08A-18F6-8D94-5DC459A55C20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85C1B1-63F3-5103-7CE1-7858A3A14DCD}"/>
              </a:ext>
            </a:extLst>
          </p:cNvPr>
          <p:cNvGrpSpPr/>
          <p:nvPr/>
        </p:nvGrpSpPr>
        <p:grpSpPr>
          <a:xfrm>
            <a:off x="1003300" y="1026308"/>
            <a:ext cx="10165348" cy="461624"/>
            <a:chOff x="1003300" y="1026308"/>
            <a:chExt cx="10165348" cy="461624"/>
          </a:xfrm>
        </p:grpSpPr>
        <p:grpSp>
          <p:nvGrpSpPr>
            <p:cNvPr id="5" name="Google Shape;775;p35">
              <a:extLst>
                <a:ext uri="{FF2B5EF4-FFF2-40B4-BE49-F238E27FC236}">
                  <a16:creationId xmlns:a16="http://schemas.microsoft.com/office/drawing/2014/main" id="{807AF7D3-764D-B799-65AA-FFA7E27BCF1A}"/>
                </a:ext>
              </a:extLst>
            </p:cNvPr>
            <p:cNvGrpSpPr/>
            <p:nvPr/>
          </p:nvGrpSpPr>
          <p:grpSpPr>
            <a:xfrm>
              <a:off x="1003300" y="1056144"/>
              <a:ext cx="10165348" cy="406109"/>
              <a:chOff x="2924542" y="5709638"/>
              <a:chExt cx="6342900" cy="688120"/>
            </a:xfrm>
          </p:grpSpPr>
          <p:sp>
            <p:nvSpPr>
              <p:cNvPr id="6" name="Google Shape;776;p35">
                <a:extLst>
                  <a:ext uri="{FF2B5EF4-FFF2-40B4-BE49-F238E27FC236}">
                    <a16:creationId xmlns:a16="http://schemas.microsoft.com/office/drawing/2014/main" id="{10DBD380-029D-26C9-5FE9-A533B3C9CE65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7" name="Google Shape;777;p35">
                <a:extLst>
                  <a:ext uri="{FF2B5EF4-FFF2-40B4-BE49-F238E27FC236}">
                    <a16:creationId xmlns:a16="http://schemas.microsoft.com/office/drawing/2014/main" id="{5E42B539-C158-D711-FDC0-8FB1740F3866}"/>
                  </a:ext>
                </a:extLst>
              </p:cNvPr>
              <p:cNvSpPr/>
              <p:nvPr/>
            </p:nvSpPr>
            <p:spPr>
              <a:xfrm>
                <a:off x="3042863" y="5709638"/>
                <a:ext cx="6087478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1" name="Google Shape;777;p35">
                <a:extLst>
                  <a:ext uri="{FF2B5EF4-FFF2-40B4-BE49-F238E27FC236}">
                    <a16:creationId xmlns:a16="http://schemas.microsoft.com/office/drawing/2014/main" id="{01861B94-C834-CD36-5BB8-C301FD828A59}"/>
                  </a:ext>
                </a:extLst>
              </p:cNvPr>
              <p:cNvSpPr/>
              <p:nvPr/>
            </p:nvSpPr>
            <p:spPr>
              <a:xfrm>
                <a:off x="3042863" y="6332203"/>
                <a:ext cx="6087478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  <p:sp>
          <p:nvSpPr>
            <p:cNvPr id="24" name="Google Shape;778;p35">
              <a:extLst>
                <a:ext uri="{FF2B5EF4-FFF2-40B4-BE49-F238E27FC236}">
                  <a16:creationId xmlns:a16="http://schemas.microsoft.com/office/drawing/2014/main" id="{1BE71DF1-543C-2E2F-BB84-A12FDFE38D7D}"/>
                </a:ext>
              </a:extLst>
            </p:cNvPr>
            <p:cNvSpPr txBox="1"/>
            <p:nvPr/>
          </p:nvSpPr>
          <p:spPr>
            <a:xfrm>
              <a:off x="1023352" y="1026308"/>
              <a:ext cx="1014529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25</a:t>
              </a:r>
              <a:r>
                <a:rPr lang="ko-KR" altLang="en-US" sz="1600" b="0" i="0" u="none" strike="noStrike" cap="none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개 자치구에서 매출 </a:t>
              </a:r>
              <a:r>
                <a:rPr lang="ko-KR" altLang="en-US" sz="16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금액</a:t>
              </a:r>
              <a:r>
                <a:rPr lang="en-US" altLang="ko-KR" sz="16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점포 밀도</a:t>
              </a:r>
              <a:r>
                <a:rPr lang="en-US" altLang="ko-KR" sz="16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생활인구 기반으로 </a:t>
              </a:r>
              <a:r>
                <a:rPr lang="ko-KR" altLang="en-US" sz="16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구별 </a:t>
              </a:r>
              <a:r>
                <a:rPr lang="en-US" altLang="ko-KR" sz="16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3</a:t>
              </a:r>
              <a:r>
                <a:rPr lang="ko-KR" altLang="en-US" sz="16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개의 행정동 추출해 분석한 결과 </a:t>
              </a:r>
              <a:r>
                <a:rPr lang="en-US" altLang="ko-KR" sz="16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+ </a:t>
              </a:r>
              <a:r>
                <a:rPr lang="ko-KR" altLang="en-US" sz="16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기사 참고하여 지역 선정</a:t>
              </a:r>
              <a:endParaRPr sz="1600" b="1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719B3CA0-1F9A-E542-7085-DFF49505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77" y="1932453"/>
            <a:ext cx="3117386" cy="3806946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C33D1C-118E-90F7-B432-8642BE1F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74" y="2852944"/>
            <a:ext cx="3117387" cy="3517407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BF8449-5923-8CBD-86E5-0AE42BF41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93" y="1763892"/>
            <a:ext cx="1998609" cy="4606459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Object 78">
            <a:extLst>
              <a:ext uri="{FF2B5EF4-FFF2-40B4-BE49-F238E27FC236}">
                <a16:creationId xmlns:a16="http://schemas.microsoft.com/office/drawing/2014/main" id="{AD9C765C-00FA-B9CF-6B5B-0DECA24D608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614" y="3483142"/>
            <a:ext cx="413391" cy="705568"/>
          </a:xfrm>
          <a:prstGeom prst="rect">
            <a:avLst/>
          </a:prstGeom>
        </p:spPr>
      </p:pic>
      <p:pic>
        <p:nvPicPr>
          <p:cNvPr id="36" name="Object 78">
            <a:extLst>
              <a:ext uri="{FF2B5EF4-FFF2-40B4-BE49-F238E27FC236}">
                <a16:creationId xmlns:a16="http://schemas.microsoft.com/office/drawing/2014/main" id="{41BF04E7-CA42-9EAE-7BD4-C7C8D16B290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43057" y="3483142"/>
            <a:ext cx="413391" cy="70556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793A10-7998-C7BC-F0DC-137D12272CD5}"/>
              </a:ext>
            </a:extLst>
          </p:cNvPr>
          <p:cNvGrpSpPr/>
          <p:nvPr/>
        </p:nvGrpSpPr>
        <p:grpSpPr>
          <a:xfrm>
            <a:off x="8335235" y="1700203"/>
            <a:ext cx="3405126" cy="4630468"/>
            <a:chOff x="8365144" y="1641191"/>
            <a:chExt cx="3405126" cy="46304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F41A70-09D6-99BB-212A-1751C8DA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5144" y="1641191"/>
              <a:ext cx="3378981" cy="2271159"/>
            </a:xfrm>
            <a:prstGeom prst="rect">
              <a:avLst/>
            </a:prstGeom>
            <a:effectLst>
              <a:outerShdw blurRad="292100" dist="139700" dir="2700000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A4A2BC-E4C4-7B82-584C-2503A2CF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5144" y="4000500"/>
              <a:ext cx="3405126" cy="2271159"/>
            </a:xfrm>
            <a:prstGeom prst="rect">
              <a:avLst/>
            </a:prstGeom>
            <a:effectLst>
              <a:outerShdw blurRad="292100" dist="139700" dir="2700000" algn="ctr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289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6" y="384541"/>
            <a:ext cx="390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선택한 지역 깊이 분석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3DA93A-ACAC-4CD4-7707-92361F77BF88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299F187-5234-8D74-8F03-A1228CDA1A4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4CD45F-F87F-CB57-877D-DBEC3B3A76A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CDFBB43-BF72-C916-26A7-887B26B1CBB1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DE6A78-B08A-18F6-8D94-5DC459A55C20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01B63D-EB96-ED74-CEE7-5198A4D79FAB}"/>
              </a:ext>
            </a:extLst>
          </p:cNvPr>
          <p:cNvGrpSpPr/>
          <p:nvPr/>
        </p:nvGrpSpPr>
        <p:grpSpPr>
          <a:xfrm>
            <a:off x="3399325" y="873541"/>
            <a:ext cx="3644589" cy="2600234"/>
            <a:chOff x="3683189" y="1399593"/>
            <a:chExt cx="3644589" cy="28869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37FBA8-6A80-F823-BC0D-B3A6D28E2791}"/>
                </a:ext>
              </a:extLst>
            </p:cNvPr>
            <p:cNvGrpSpPr/>
            <p:nvPr/>
          </p:nvGrpSpPr>
          <p:grpSpPr>
            <a:xfrm>
              <a:off x="3683189" y="1399593"/>
              <a:ext cx="1344576" cy="369332"/>
              <a:chOff x="568020" y="1086720"/>
              <a:chExt cx="1344576" cy="369332"/>
            </a:xfrm>
          </p:grpSpPr>
          <p:sp>
            <p:nvSpPr>
              <p:cNvPr id="17" name="Google Shape;779;p35">
                <a:extLst>
                  <a:ext uri="{FF2B5EF4-FFF2-40B4-BE49-F238E27FC236}">
                    <a16:creationId xmlns:a16="http://schemas.microsoft.com/office/drawing/2014/main" id="{DB6E057D-BBB0-1509-B8F1-9A8847167985}"/>
                  </a:ext>
                </a:extLst>
              </p:cNvPr>
              <p:cNvSpPr/>
              <p:nvPr/>
            </p:nvSpPr>
            <p:spPr>
              <a:xfrm>
                <a:off x="638226" y="1217426"/>
                <a:ext cx="1141019" cy="159336"/>
              </a:xfrm>
              <a:prstGeom prst="rect">
                <a:avLst/>
              </a:prstGeom>
              <a:solidFill>
                <a:srgbClr val="A5D5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3427CF-4EB9-18B4-E0F1-DA3ED272593E}"/>
                  </a:ext>
                </a:extLst>
              </p:cNvPr>
              <p:cNvSpPr txBox="1"/>
              <p:nvPr/>
            </p:nvSpPr>
            <p:spPr>
              <a:xfrm>
                <a:off x="568020" y="1086720"/>
                <a:ext cx="1344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업종별 매출</a:t>
                </a:r>
                <a:endParaRPr lang="en-US" altLang="ko-KR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38A8BAA-0ECB-78DF-F817-DBB961838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189" y="1854967"/>
              <a:ext cx="3644589" cy="24316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EEB7F80-75BA-C26A-3F49-7D505C89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6" y="1282442"/>
            <a:ext cx="2676199" cy="4420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779;p35">
            <a:extLst>
              <a:ext uri="{FF2B5EF4-FFF2-40B4-BE49-F238E27FC236}">
                <a16:creationId xmlns:a16="http://schemas.microsoft.com/office/drawing/2014/main" id="{33E1ABB2-9937-A1E6-E4F4-0C69A6B6F13D}"/>
              </a:ext>
            </a:extLst>
          </p:cNvPr>
          <p:cNvSpPr/>
          <p:nvPr/>
        </p:nvSpPr>
        <p:spPr>
          <a:xfrm>
            <a:off x="7516406" y="1093387"/>
            <a:ext cx="3356618" cy="159336"/>
          </a:xfrm>
          <a:prstGeom prst="rect">
            <a:avLst/>
          </a:prstGeom>
          <a:solidFill>
            <a:srgbClr val="A5D5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751E6-C82D-1BA0-6758-EEAF4DA76359}"/>
              </a:ext>
            </a:extLst>
          </p:cNvPr>
          <p:cNvSpPr txBox="1"/>
          <p:nvPr/>
        </p:nvSpPr>
        <p:spPr>
          <a:xfrm>
            <a:off x="7449591" y="991265"/>
            <a:ext cx="35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업종별 점포 수 및 매출 금액 변화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B3B94-267F-392E-8582-A809B2CA3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634" y="1378254"/>
            <a:ext cx="4066906" cy="2284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F62A34-7FC3-F710-9575-8F1536787F1E}"/>
              </a:ext>
            </a:extLst>
          </p:cNvPr>
          <p:cNvGrpSpPr/>
          <p:nvPr/>
        </p:nvGrpSpPr>
        <p:grpSpPr>
          <a:xfrm>
            <a:off x="3399325" y="3655929"/>
            <a:ext cx="8008214" cy="2723862"/>
            <a:chOff x="3299956" y="3883813"/>
            <a:chExt cx="8008214" cy="27238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177092D-1071-D593-6566-57E1783EF60B}"/>
                </a:ext>
              </a:extLst>
            </p:cNvPr>
            <p:cNvGrpSpPr/>
            <p:nvPr/>
          </p:nvGrpSpPr>
          <p:grpSpPr>
            <a:xfrm>
              <a:off x="3299956" y="3883813"/>
              <a:ext cx="2135644" cy="369332"/>
              <a:chOff x="7508455" y="1112428"/>
              <a:chExt cx="2135644" cy="369332"/>
            </a:xfrm>
          </p:grpSpPr>
          <p:sp>
            <p:nvSpPr>
              <p:cNvPr id="21" name="Google Shape;779;p35">
                <a:extLst>
                  <a:ext uri="{FF2B5EF4-FFF2-40B4-BE49-F238E27FC236}">
                    <a16:creationId xmlns:a16="http://schemas.microsoft.com/office/drawing/2014/main" id="{AB1FAE5A-08FD-5183-2811-57AB20909B7F}"/>
                  </a:ext>
                </a:extLst>
              </p:cNvPr>
              <p:cNvSpPr/>
              <p:nvPr/>
            </p:nvSpPr>
            <p:spPr>
              <a:xfrm>
                <a:off x="7508456" y="1217426"/>
                <a:ext cx="2072144" cy="159336"/>
              </a:xfrm>
              <a:prstGeom prst="rect">
                <a:avLst/>
              </a:prstGeom>
              <a:solidFill>
                <a:srgbClr val="A5D5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987A01-D2F0-C660-0EB4-CBECB65CA46E}"/>
                  </a:ext>
                </a:extLst>
              </p:cNvPr>
              <p:cNvSpPr txBox="1"/>
              <p:nvPr/>
            </p:nvSpPr>
            <p:spPr>
              <a:xfrm>
                <a:off x="7508455" y="1112428"/>
                <a:ext cx="2135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업종별 </a:t>
                </a:r>
                <a:r>
                  <a:rPr lang="ko-KR" altLang="en-US" b="1" dirty="0" err="1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순점포증감률</a:t>
                </a:r>
                <a:endPara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141004-0712-1F23-0320-BCFFEE71A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-406"/>
            <a:stretch/>
          </p:blipFill>
          <p:spPr>
            <a:xfrm>
              <a:off x="3299956" y="4417585"/>
              <a:ext cx="8008214" cy="21900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43EBDA0-D6F5-5207-40EE-11C037A07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483" y="1760671"/>
            <a:ext cx="3922897" cy="220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94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6" y="384541"/>
            <a:ext cx="39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깊이 분석한 후 세운 가설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2AAA8B-1E4F-B48A-0C5C-D48F0EBD8D33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B26BE7B-E9D1-EBC5-B295-52037EA0C7E4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299528-2BBD-48F0-7F13-BBD215FD9E64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0260F50-06E6-AB92-BB5E-D9A48472FDE4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A0D25F-555F-8D1D-0A8D-31DEF6980BCF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D72DD2F8-8E2B-1093-C2FD-FEE1B7A4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7" y="1516310"/>
            <a:ext cx="5725120" cy="495714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C55E38-4993-82F6-9D1C-0A37D0EE1298}"/>
              </a:ext>
            </a:extLst>
          </p:cNvPr>
          <p:cNvSpPr txBox="1"/>
          <p:nvPr/>
        </p:nvSpPr>
        <p:spPr>
          <a:xfrm>
            <a:off x="2120900" y="1891430"/>
            <a:ext cx="3847909" cy="1393330"/>
          </a:xfrm>
          <a:prstGeom prst="rect">
            <a:avLst/>
          </a:prstGeom>
          <a:solidFill>
            <a:srgbClr val="F2F2F2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① 점포 수</a:t>
            </a:r>
            <a:endParaRPr lang="en-US" altLang="ko-KR" sz="14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상위권에 외식업 관련 업종의 다수 포진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10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위권 내에 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5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한식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양식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일식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분식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커피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가 외식 업종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519C0C-F5CE-0E9A-798F-82E25E69A649}"/>
              </a:ext>
            </a:extLst>
          </p:cNvPr>
          <p:cNvSpPr/>
          <p:nvPr/>
        </p:nvSpPr>
        <p:spPr>
          <a:xfrm>
            <a:off x="627371" y="908655"/>
            <a:ext cx="1239007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endParaRPr lang="ko-KR" altLang="en-US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8D9A77D-DFD8-DD85-6228-E9CF6CF89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46" y="1186293"/>
            <a:ext cx="4749183" cy="2397647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3C0E2-EA9D-40DA-CFD2-30A25D589D5B}"/>
              </a:ext>
            </a:extLst>
          </p:cNvPr>
          <p:cNvSpPr txBox="1"/>
          <p:nvPr/>
        </p:nvSpPr>
        <p:spPr>
          <a:xfrm>
            <a:off x="6185787" y="1790830"/>
            <a:ext cx="3067850" cy="1393330"/>
          </a:xfrm>
          <a:prstGeom prst="rect">
            <a:avLst/>
          </a:prstGeom>
          <a:solidFill>
            <a:srgbClr val="F2F2F2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② 분기별 매출 변화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펜데믹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요인이 있던 기간에도 다른 지역과 달리 매출의 급락 경향은 없음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오히려 조금씩 상승 중</a:t>
            </a:r>
          </a:p>
        </p:txBody>
      </p:sp>
      <p:pic>
        <p:nvPicPr>
          <p:cNvPr id="16" name="그림 1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AE55607-E093-7928-71E1-D0CCBEF7D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09" y="3583940"/>
            <a:ext cx="5922359" cy="281075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5194BC-036F-77E4-6AD0-6F9ABA243B2F}"/>
              </a:ext>
            </a:extLst>
          </p:cNvPr>
          <p:cNvSpPr txBox="1"/>
          <p:nvPr/>
        </p:nvSpPr>
        <p:spPr>
          <a:xfrm>
            <a:off x="6815446" y="5031463"/>
            <a:ext cx="4876383" cy="1070165"/>
          </a:xfrm>
          <a:prstGeom prst="rect">
            <a:avLst/>
          </a:prstGeom>
          <a:solidFill>
            <a:srgbClr val="F2F2F2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③ 순 점포 증감률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외식업 그래프의 경우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다른 그래프 대비 상단에 위치</a:t>
            </a:r>
            <a:b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</a:b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=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즉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외식업에 포함된 업종이 상대적으로 활발하게 개업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2AAA8B-1E4F-B48A-0C5C-D48F0EBD8D33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B26BE7B-E9D1-EBC5-B295-52037EA0C7E4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299528-2BBD-48F0-7F13-BBD215FD9E64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0260F50-06E6-AB92-BB5E-D9A48472FDE4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A0D25F-555F-8D1D-0A8D-31DEF6980BCF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13FB72D-E273-B7B0-967E-48484C899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" y="1694720"/>
            <a:ext cx="4653414" cy="434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94CE93-8499-B5DF-60A4-2C606434E55C}"/>
              </a:ext>
            </a:extLst>
          </p:cNvPr>
          <p:cNvSpPr txBox="1"/>
          <p:nvPr/>
        </p:nvSpPr>
        <p:spPr>
          <a:xfrm>
            <a:off x="1741410" y="2245038"/>
            <a:ext cx="3238135" cy="1393330"/>
          </a:xfrm>
          <a:prstGeom prst="rect">
            <a:avLst/>
          </a:prstGeom>
          <a:solidFill>
            <a:srgbClr val="F2F2F2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① 점포 수</a:t>
            </a:r>
            <a:endParaRPr lang="en-US" altLang="ko-KR" sz="14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상위권에 외식업 관련 업종의 다수 포진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위 커피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음료 업을 선두로 상위권 내 외식 업종이 분포되어 있음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03F1AE-1189-32F3-0F62-21CCCC06EC2D}"/>
              </a:ext>
            </a:extLst>
          </p:cNvPr>
          <p:cNvSpPr/>
          <p:nvPr/>
        </p:nvSpPr>
        <p:spPr>
          <a:xfrm>
            <a:off x="627371" y="908655"/>
            <a:ext cx="1239007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415E48-C3DA-D712-F5F2-7D7BC498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335" y="1587500"/>
            <a:ext cx="3601729" cy="434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7" name="그림 6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15124A34-F342-94BF-2759-556865ADB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63" y="1770396"/>
            <a:ext cx="4322124" cy="2228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34425A-7335-A2BD-55DF-5C6D3B04757B}"/>
              </a:ext>
            </a:extLst>
          </p:cNvPr>
          <p:cNvSpPr txBox="1"/>
          <p:nvPr/>
        </p:nvSpPr>
        <p:spPr>
          <a:xfrm>
            <a:off x="5521455" y="4353770"/>
            <a:ext cx="5503373" cy="1393330"/>
          </a:xfrm>
          <a:prstGeom prst="rect">
            <a:avLst/>
          </a:prstGeom>
          <a:solidFill>
            <a:srgbClr val="F2F2F2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② 분기별 매출 변화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코로나 이전부터 지속적으로 매출 감소하는 추세를 타고 있다가 팬데믹 당시 최저점을 찍고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반등하는 추세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카페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베이커리 업종의 점포수는 꾸준한 확장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이 확인됨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78FE1-EAFF-EFE1-75EB-176B311ACC5E}"/>
              </a:ext>
            </a:extLst>
          </p:cNvPr>
          <p:cNvSpPr txBox="1"/>
          <p:nvPr/>
        </p:nvSpPr>
        <p:spPr>
          <a:xfrm>
            <a:off x="638226" y="384541"/>
            <a:ext cx="39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깊이 분석한 후 세운 가설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2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6" y="384541"/>
            <a:ext cx="28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최종 가설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2AAA8B-1E4F-B48A-0C5C-D48F0EBD8D33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B26BE7B-E9D1-EBC5-B295-52037EA0C7E4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299528-2BBD-48F0-7F13-BBD215FD9E64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0260F50-06E6-AB92-BB5E-D9A48472FDE4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A0D25F-555F-8D1D-0A8D-31DEF6980BCF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0E9392D5-B125-2777-2B79-3DBED6887F14}"/>
              </a:ext>
            </a:extLst>
          </p:cNvPr>
          <p:cNvSpPr/>
          <p:nvPr/>
        </p:nvSpPr>
        <p:spPr>
          <a:xfrm>
            <a:off x="0" y="1445942"/>
            <a:ext cx="9433932" cy="1983058"/>
          </a:xfrm>
          <a:prstGeom prst="homePlate">
            <a:avLst>
              <a:gd name="adj" fmla="val 29120"/>
            </a:avLst>
          </a:prstGeom>
          <a:solidFill>
            <a:srgbClr val="00206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“ 압구정동의 상권은 코로나의 영향을 받지 않고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꾸준히 성장 중이며 뜨는 업종은 주로 외식업에 있을 것이다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. 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136507DF-3E4B-69DB-890E-40F725ABBA27}"/>
              </a:ext>
            </a:extLst>
          </p:cNvPr>
          <p:cNvSpPr/>
          <p:nvPr/>
        </p:nvSpPr>
        <p:spPr>
          <a:xfrm flipH="1">
            <a:off x="2758065" y="3804232"/>
            <a:ext cx="9433934" cy="1983058"/>
          </a:xfrm>
          <a:prstGeom prst="homePlate">
            <a:avLst>
              <a:gd name="adj" fmla="val 29120"/>
            </a:avLst>
          </a:prstGeom>
          <a:solidFill>
            <a:srgbClr val="DAE3F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</a:p>
          <a:p>
            <a:pPr algn="ctr"/>
            <a:endParaRPr lang="ko-KR" altLang="en-US" sz="2000" b="1" dirty="0">
              <a:solidFill>
                <a:srgbClr val="0C275B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“ 신촌동 상권은 꾸준히 하락세였으나 앞으로는 올라갈 것이며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</a:t>
            </a:r>
          </a:p>
          <a:p>
            <a:pPr algn="ctr"/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‘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카페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베이커리’ 업종의 상승세가 뚜렷할 것이다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79724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D3A519-F542-DF2C-7234-C02C8A9E7098}"/>
              </a:ext>
            </a:extLst>
          </p:cNvPr>
          <p:cNvSpPr txBox="1"/>
          <p:nvPr/>
        </p:nvSpPr>
        <p:spPr>
          <a:xfrm>
            <a:off x="5790720" y="2607944"/>
            <a:ext cx="610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03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4AF1A-10A4-D72A-D33D-4117CF007BBD}"/>
              </a:ext>
            </a:extLst>
          </p:cNvPr>
          <p:cNvSpPr txBox="1"/>
          <p:nvPr/>
        </p:nvSpPr>
        <p:spPr>
          <a:xfrm>
            <a:off x="5488301" y="3069609"/>
            <a:ext cx="121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Predict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6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9594EB-556C-6180-4AB9-9F3519BED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BA3488-6D8D-9D31-4804-6EF289B58FD9}"/>
              </a:ext>
            </a:extLst>
          </p:cNvPr>
          <p:cNvSpPr/>
          <p:nvPr/>
        </p:nvSpPr>
        <p:spPr>
          <a:xfrm>
            <a:off x="1269675" y="1721193"/>
            <a:ext cx="2831691" cy="34675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CBCD52-3C78-F785-04E4-C6827D294CB5}"/>
              </a:ext>
            </a:extLst>
          </p:cNvPr>
          <p:cNvSpPr/>
          <p:nvPr/>
        </p:nvSpPr>
        <p:spPr>
          <a:xfrm>
            <a:off x="4749344" y="1718735"/>
            <a:ext cx="2831691" cy="34675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9909A6B-722C-CE8A-E755-4416427FDCD4}"/>
              </a:ext>
            </a:extLst>
          </p:cNvPr>
          <p:cNvSpPr/>
          <p:nvPr/>
        </p:nvSpPr>
        <p:spPr>
          <a:xfrm>
            <a:off x="8229013" y="1735941"/>
            <a:ext cx="2831691" cy="34675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09015-4F13-4A06-6668-58A57A007A6E}"/>
              </a:ext>
            </a:extLst>
          </p:cNvPr>
          <p:cNvSpPr txBox="1"/>
          <p:nvPr/>
        </p:nvSpPr>
        <p:spPr>
          <a:xfrm>
            <a:off x="1967501" y="1974853"/>
            <a:ext cx="14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C4B4D-DD0B-33F8-90E6-551A41FA0C8C}"/>
              </a:ext>
            </a:extLst>
          </p:cNvPr>
          <p:cNvSpPr txBox="1"/>
          <p:nvPr/>
        </p:nvSpPr>
        <p:spPr>
          <a:xfrm>
            <a:off x="5447169" y="1974853"/>
            <a:ext cx="14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 모델링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97E1B-84A5-5961-404B-A250C23C1F41}"/>
              </a:ext>
            </a:extLst>
          </p:cNvPr>
          <p:cNvSpPr txBox="1"/>
          <p:nvPr/>
        </p:nvSpPr>
        <p:spPr>
          <a:xfrm>
            <a:off x="8926838" y="1974853"/>
            <a:ext cx="14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딥러닝 모델링</a:t>
            </a:r>
          </a:p>
        </p:txBody>
      </p:sp>
      <p:pic>
        <p:nvPicPr>
          <p:cNvPr id="9218" name="Picture 2" descr="딥 러닝 - 무료 전자개 아이콘">
            <a:extLst>
              <a:ext uri="{FF2B5EF4-FFF2-40B4-BE49-F238E27FC236}">
                <a16:creationId xmlns:a16="http://schemas.microsoft.com/office/drawing/2014/main" id="{C65B63C7-F3FC-921D-FB1A-60CF34E3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22" y="2562273"/>
            <a:ext cx="2290072" cy="22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통계 - 무료 컴퓨터개 아이콘">
            <a:extLst>
              <a:ext uri="{FF2B5EF4-FFF2-40B4-BE49-F238E27FC236}">
                <a16:creationId xmlns:a16="http://schemas.microsoft.com/office/drawing/2014/main" id="{61427D23-F664-5ABD-D083-92E6A7F1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484" y="2562273"/>
            <a:ext cx="2290072" cy="22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 descr="스케치, 도표, 라인, 블랙이(가) 표시된 사진&#10;&#10;자동 생성된 설명">
            <a:extLst>
              <a:ext uri="{FF2B5EF4-FFF2-40B4-BE49-F238E27FC236}">
                <a16:creationId xmlns:a16="http://schemas.microsoft.com/office/drawing/2014/main" id="{55083787-93FB-F65F-7A42-EFBCD77C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13" y="2690635"/>
            <a:ext cx="2237292" cy="16163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B527C1-21A0-D8E6-897D-51A1561950AD}"/>
              </a:ext>
            </a:extLst>
          </p:cNvPr>
          <p:cNvSpPr txBox="1"/>
          <p:nvPr/>
        </p:nvSpPr>
        <p:spPr>
          <a:xfrm>
            <a:off x="4994041" y="4371588"/>
            <a:ext cx="411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2018</a:t>
            </a:r>
            <a:endParaRPr lang="ko-KR" altLang="en-US" sz="1000" b="1" spc="-15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5F21EB-5103-53E2-49B4-94C0E1758F19}"/>
              </a:ext>
            </a:extLst>
          </p:cNvPr>
          <p:cNvSpPr txBox="1"/>
          <p:nvPr/>
        </p:nvSpPr>
        <p:spPr>
          <a:xfrm>
            <a:off x="5464037" y="4388242"/>
            <a:ext cx="411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2019</a:t>
            </a:r>
            <a:endParaRPr lang="ko-KR" altLang="en-US" sz="1000" b="1" spc="-15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E4EDD1-B670-3A06-1DE3-80EEC2E4FEB1}"/>
              </a:ext>
            </a:extLst>
          </p:cNvPr>
          <p:cNvSpPr txBox="1"/>
          <p:nvPr/>
        </p:nvSpPr>
        <p:spPr>
          <a:xfrm>
            <a:off x="5934033" y="4388242"/>
            <a:ext cx="460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2020</a:t>
            </a:r>
            <a:endParaRPr lang="ko-KR" altLang="en-US" sz="1000" b="1" spc="-15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D1D515-B460-49D8-B970-78E36B7877A5}"/>
              </a:ext>
            </a:extLst>
          </p:cNvPr>
          <p:cNvSpPr txBox="1"/>
          <p:nvPr/>
        </p:nvSpPr>
        <p:spPr>
          <a:xfrm>
            <a:off x="6452224" y="4388241"/>
            <a:ext cx="483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2021</a:t>
            </a:r>
            <a:endParaRPr lang="ko-KR" altLang="en-US" sz="1000" b="1" spc="-15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ECA2C-83A0-D923-4429-CCE3E1F62479}"/>
              </a:ext>
            </a:extLst>
          </p:cNvPr>
          <p:cNvSpPr txBox="1"/>
          <p:nvPr/>
        </p:nvSpPr>
        <p:spPr>
          <a:xfrm>
            <a:off x="6924427" y="4396458"/>
            <a:ext cx="47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2022</a:t>
            </a:r>
            <a:endParaRPr lang="ko-KR" altLang="en-US" sz="1000" b="1" spc="-15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9594EB-556C-6180-4AB9-9F3519BED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19A0FC-193E-A372-3859-4F8C86976B1D}"/>
              </a:ext>
            </a:extLst>
          </p:cNvPr>
          <p:cNvGrpSpPr/>
          <p:nvPr/>
        </p:nvGrpSpPr>
        <p:grpSpPr>
          <a:xfrm>
            <a:off x="4680154" y="1695241"/>
            <a:ext cx="2831691" cy="3467517"/>
            <a:chOff x="1269675" y="1721193"/>
            <a:chExt cx="2831691" cy="34675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EBA3488-6D8D-9D31-4804-6EF289B58FD9}"/>
                </a:ext>
              </a:extLst>
            </p:cNvPr>
            <p:cNvSpPr/>
            <p:nvPr/>
          </p:nvSpPr>
          <p:spPr>
            <a:xfrm>
              <a:off x="1269675" y="1721193"/>
              <a:ext cx="2831691" cy="34675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009015-4F13-4A06-6668-58A57A007A6E}"/>
                </a:ext>
              </a:extLst>
            </p:cNvPr>
            <p:cNvSpPr txBox="1"/>
            <p:nvPr/>
          </p:nvSpPr>
          <p:spPr>
            <a:xfrm>
              <a:off x="1967501" y="1974853"/>
              <a:ext cx="1436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통계적 모델링</a:t>
              </a:r>
            </a:p>
          </p:txBody>
        </p:sp>
        <p:pic>
          <p:nvPicPr>
            <p:cNvPr id="9220" name="Picture 4" descr="통계 - 무료 컴퓨터개 아이콘">
              <a:extLst>
                <a:ext uri="{FF2B5EF4-FFF2-40B4-BE49-F238E27FC236}">
                  <a16:creationId xmlns:a16="http://schemas.microsoft.com/office/drawing/2014/main" id="{61427D23-F664-5ABD-D083-92E6A7F1A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484" y="2562273"/>
              <a:ext cx="2290072" cy="229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883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C2A438-4E73-80F6-A9A0-B1A45F8B33D5}"/>
              </a:ext>
            </a:extLst>
          </p:cNvPr>
          <p:cNvCxnSpPr>
            <a:cxnSpLocks/>
          </p:cNvCxnSpPr>
          <p:nvPr/>
        </p:nvCxnSpPr>
        <p:spPr>
          <a:xfrm>
            <a:off x="2217420" y="2910840"/>
            <a:ext cx="99745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8D6318C-9454-A147-5F54-CE0149EB5674}"/>
              </a:ext>
            </a:extLst>
          </p:cNvPr>
          <p:cNvSpPr/>
          <p:nvPr/>
        </p:nvSpPr>
        <p:spPr>
          <a:xfrm>
            <a:off x="2217420" y="2842260"/>
            <a:ext cx="137160" cy="137160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0DBED1-791A-3117-8814-3D3193224CFA}"/>
              </a:ext>
            </a:extLst>
          </p:cNvPr>
          <p:cNvSpPr/>
          <p:nvPr/>
        </p:nvSpPr>
        <p:spPr>
          <a:xfrm>
            <a:off x="4796791" y="2842260"/>
            <a:ext cx="137160" cy="137160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905FD39-69D7-1E79-77E3-F8FC35434A3F}"/>
              </a:ext>
            </a:extLst>
          </p:cNvPr>
          <p:cNvSpPr/>
          <p:nvPr/>
        </p:nvSpPr>
        <p:spPr>
          <a:xfrm>
            <a:off x="7258049" y="2842260"/>
            <a:ext cx="137160" cy="137160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4510341-7A4A-BDDE-E86E-0A1E4606B53E}"/>
              </a:ext>
            </a:extLst>
          </p:cNvPr>
          <p:cNvSpPr/>
          <p:nvPr/>
        </p:nvSpPr>
        <p:spPr>
          <a:xfrm>
            <a:off x="9837420" y="2842260"/>
            <a:ext cx="137160" cy="137160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FDA6A-AA2D-697E-C236-9BA864A30442}"/>
              </a:ext>
            </a:extLst>
          </p:cNvPr>
          <p:cNvSpPr txBox="1"/>
          <p:nvPr/>
        </p:nvSpPr>
        <p:spPr>
          <a:xfrm>
            <a:off x="2316480" y="2549128"/>
            <a:ext cx="11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Outline</a:t>
            </a:r>
            <a:endParaRPr lang="ko-KR" altLang="en-US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7BF49-CC23-F222-3BD1-C5A2D2350DAA}"/>
              </a:ext>
            </a:extLst>
          </p:cNvPr>
          <p:cNvSpPr txBox="1"/>
          <p:nvPr/>
        </p:nvSpPr>
        <p:spPr>
          <a:xfrm>
            <a:off x="4895851" y="2549128"/>
            <a:ext cx="11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Design</a:t>
            </a:r>
            <a:endParaRPr lang="ko-KR" altLang="en-US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F6E45F-B3E6-23B1-95C5-56EBBE44027B}"/>
              </a:ext>
            </a:extLst>
          </p:cNvPr>
          <p:cNvSpPr txBox="1"/>
          <p:nvPr/>
        </p:nvSpPr>
        <p:spPr>
          <a:xfrm>
            <a:off x="7357109" y="2549128"/>
            <a:ext cx="11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Predict</a:t>
            </a:r>
            <a:endParaRPr lang="ko-KR" altLang="en-US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3FD75-A7F2-75A1-C428-47774DF9285F}"/>
              </a:ext>
            </a:extLst>
          </p:cNvPr>
          <p:cNvSpPr txBox="1"/>
          <p:nvPr/>
        </p:nvSpPr>
        <p:spPr>
          <a:xfrm>
            <a:off x="9936480" y="254912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Conclusion</a:t>
            </a:r>
            <a:endParaRPr lang="ko-KR" altLang="en-US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1AF80E-D05C-83EF-E645-1ABAF6CB18D2}"/>
              </a:ext>
            </a:extLst>
          </p:cNvPr>
          <p:cNvSpPr txBox="1"/>
          <p:nvPr/>
        </p:nvSpPr>
        <p:spPr>
          <a:xfrm>
            <a:off x="-106680" y="-216070"/>
            <a:ext cx="252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Bold" pitchFamily="2" charset="-127"/>
                <a:ea typeface="Pretendard Variable ExtraBold" pitchFamily="2" charset="-127"/>
                <a:cs typeface="Pretendard Variable ExtraBold" pitchFamily="2" charset="-127"/>
              </a:rPr>
              <a:t>INDEX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Bold" pitchFamily="2" charset="-127"/>
              <a:ea typeface="Pretendard Variable ExtraBold" pitchFamily="2" charset="-127"/>
              <a:cs typeface="Pretendard Variable Extra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0D92A-AC2B-18B5-CF59-09BA902B3110}"/>
              </a:ext>
            </a:extLst>
          </p:cNvPr>
          <p:cNvSpPr txBox="1"/>
          <p:nvPr/>
        </p:nvSpPr>
        <p:spPr>
          <a:xfrm>
            <a:off x="1430651" y="2105024"/>
            <a:ext cx="92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01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DDFFAB-C3BB-D1FE-0E2F-B15BA020F205}"/>
              </a:ext>
            </a:extLst>
          </p:cNvPr>
          <p:cNvSpPr txBox="1"/>
          <p:nvPr/>
        </p:nvSpPr>
        <p:spPr>
          <a:xfrm>
            <a:off x="3907152" y="2105024"/>
            <a:ext cx="102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02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9D50F-7C43-52E5-43B5-1A710C997994}"/>
              </a:ext>
            </a:extLst>
          </p:cNvPr>
          <p:cNvSpPr txBox="1"/>
          <p:nvPr/>
        </p:nvSpPr>
        <p:spPr>
          <a:xfrm>
            <a:off x="6355079" y="2105024"/>
            <a:ext cx="108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03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A728A7-B26A-04DC-A751-7D896DFF567F}"/>
              </a:ext>
            </a:extLst>
          </p:cNvPr>
          <p:cNvSpPr txBox="1"/>
          <p:nvPr/>
        </p:nvSpPr>
        <p:spPr>
          <a:xfrm>
            <a:off x="8919211" y="2105024"/>
            <a:ext cx="1055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04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1071B7-0022-253C-EDDE-3F1B9435C7EC}"/>
              </a:ext>
            </a:extLst>
          </p:cNvPr>
          <p:cNvSpPr txBox="1"/>
          <p:nvPr/>
        </p:nvSpPr>
        <p:spPr>
          <a:xfrm>
            <a:off x="2352670" y="3096934"/>
            <a:ext cx="139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팀 소개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역할분담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B7F5E6-258B-2E5E-F2E9-7D73875F7784}"/>
              </a:ext>
            </a:extLst>
          </p:cNvPr>
          <p:cNvSpPr txBox="1"/>
          <p:nvPr/>
        </p:nvSpPr>
        <p:spPr>
          <a:xfrm>
            <a:off x="2352670" y="3463529"/>
            <a:ext cx="155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기획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배경 및 목표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6F3A9D-0621-07BD-E433-8F40CD24EA70}"/>
              </a:ext>
            </a:extLst>
          </p:cNvPr>
          <p:cNvSpPr txBox="1"/>
          <p:nvPr/>
        </p:nvSpPr>
        <p:spPr>
          <a:xfrm>
            <a:off x="4932042" y="3096934"/>
            <a:ext cx="11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개발 과정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0869B-A606-3809-2DB4-EA73B3C2A3C3}"/>
              </a:ext>
            </a:extLst>
          </p:cNvPr>
          <p:cNvSpPr txBox="1"/>
          <p:nvPr/>
        </p:nvSpPr>
        <p:spPr>
          <a:xfrm>
            <a:off x="4932042" y="3463529"/>
            <a:ext cx="142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사용한 협업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Tool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01F9DE-9746-885C-4A95-B76B06473823}"/>
              </a:ext>
            </a:extLst>
          </p:cNvPr>
          <p:cNvSpPr txBox="1"/>
          <p:nvPr/>
        </p:nvSpPr>
        <p:spPr>
          <a:xfrm>
            <a:off x="4932042" y="3830124"/>
            <a:ext cx="165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 선정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/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전처리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AC8913-E370-37B0-C095-A26788ADD149}"/>
              </a:ext>
            </a:extLst>
          </p:cNvPr>
          <p:cNvSpPr txBox="1"/>
          <p:nvPr/>
        </p:nvSpPr>
        <p:spPr>
          <a:xfrm>
            <a:off x="7395208" y="3096934"/>
            <a:ext cx="121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7662EE-4696-D7DC-EE96-35B1E4DFC770}"/>
              </a:ext>
            </a:extLst>
          </p:cNvPr>
          <p:cNvSpPr txBox="1"/>
          <p:nvPr/>
        </p:nvSpPr>
        <p:spPr>
          <a:xfrm>
            <a:off x="7395209" y="3463529"/>
            <a:ext cx="127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6411F3-1387-D6CA-B1B6-A84EFA4D22C9}"/>
              </a:ext>
            </a:extLst>
          </p:cNvPr>
          <p:cNvSpPr txBox="1"/>
          <p:nvPr/>
        </p:nvSpPr>
        <p:spPr>
          <a:xfrm>
            <a:off x="9978391" y="3457813"/>
            <a:ext cx="11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기대효과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D8E313-92BB-A10F-0435-10A1232DAF9C}"/>
              </a:ext>
            </a:extLst>
          </p:cNvPr>
          <p:cNvSpPr txBox="1"/>
          <p:nvPr/>
        </p:nvSpPr>
        <p:spPr>
          <a:xfrm>
            <a:off x="9978391" y="3824408"/>
            <a:ext cx="11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회고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DE7C6-A69B-006F-2291-D7FAD7072F07}"/>
              </a:ext>
            </a:extLst>
          </p:cNvPr>
          <p:cNvSpPr txBox="1"/>
          <p:nvPr/>
        </p:nvSpPr>
        <p:spPr>
          <a:xfrm>
            <a:off x="4932042" y="4196718"/>
            <a:ext cx="165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분석 및 가설 세우기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CED2B-B078-8952-2E42-8BAA9783C25F}"/>
              </a:ext>
            </a:extLst>
          </p:cNvPr>
          <p:cNvSpPr txBox="1"/>
          <p:nvPr/>
        </p:nvSpPr>
        <p:spPr>
          <a:xfrm>
            <a:off x="9974580" y="3096934"/>
            <a:ext cx="157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추천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비추천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업종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B64B4-737F-DC66-CC0C-5607DD1B8B88}"/>
              </a:ext>
            </a:extLst>
          </p:cNvPr>
          <p:cNvSpPr txBox="1"/>
          <p:nvPr/>
        </p:nvSpPr>
        <p:spPr>
          <a:xfrm>
            <a:off x="9978391" y="4184695"/>
            <a:ext cx="11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573063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Google Shape;604;p45">
            <a:extLst>
              <a:ext uri="{FF2B5EF4-FFF2-40B4-BE49-F238E27FC236}">
                <a16:creationId xmlns:a16="http://schemas.microsoft.com/office/drawing/2014/main" id="{A83992E8-7C24-78B7-D26F-47F48229AABE}"/>
              </a:ext>
            </a:extLst>
          </p:cNvPr>
          <p:cNvSpPr txBox="1"/>
          <p:nvPr/>
        </p:nvSpPr>
        <p:spPr>
          <a:xfrm>
            <a:off x="1526025" y="2496444"/>
            <a:ext cx="8697745" cy="246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👉🏻</a:t>
            </a:r>
            <a:r>
              <a:rPr lang="en-US" altLang="ko-KR" sz="2000" b="1" dirty="0">
                <a:solidFill>
                  <a:srgbClr val="FF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종속</a:t>
            </a:r>
            <a:r>
              <a:rPr lang="ko-KR" altLang="en-US" sz="2000" b="1" i="0" u="none" strike="noStrike" cap="none" dirty="0">
                <a:solidFill>
                  <a:srgbClr val="C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변수</a:t>
            </a:r>
            <a:endParaRPr lang="en-US" altLang="ko-KR" sz="2000" b="1" dirty="0">
              <a:solidFill>
                <a:srgbClr val="C0000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:</a:t>
            </a:r>
            <a:r>
              <a:rPr lang="ko-KR" altLang="en-US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총 매출 금액</a:t>
            </a:r>
            <a:endParaRPr lang="en-US" altLang="ko-KR" sz="1600" i="0" u="none" strike="noStrike" cap="none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i="0" u="none" strike="noStrike" cap="none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👉🏻</a:t>
            </a:r>
            <a:r>
              <a:rPr lang="ko-KR" altLang="en-US" sz="1800" b="1" i="0" u="none" strike="noStrike" cap="none" dirty="0">
                <a:solidFill>
                  <a:srgbClr val="00B0F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2000" b="1" i="0" u="none" strike="noStrike" cap="none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독립변수 </a:t>
            </a:r>
            <a:endParaRPr lang="en-US" altLang="ko-KR" sz="2000" b="1" i="0" u="none" strike="noStrike" cap="none" dirty="0">
              <a:solidFill>
                <a:srgbClr val="0C275B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:</a:t>
            </a:r>
            <a:r>
              <a:rPr lang="ko-KR" altLang="en-US" sz="16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총 </a:t>
            </a:r>
            <a:r>
              <a:rPr lang="ko-KR" altLang="en-US" sz="1600" i="0" u="none" strike="noStrike" cap="none" dirty="0" err="1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점포수</a:t>
            </a:r>
            <a:r>
              <a: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점포 수 </a:t>
            </a:r>
            <a:r>
              <a: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개업 점포 수</a:t>
            </a:r>
            <a:r>
              <a: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폐업 점포 수</a:t>
            </a:r>
            <a:r>
              <a: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1600" i="0" u="none" strike="noStrike" cap="none" dirty="0" err="1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프렌차이즈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점포 수</a:t>
            </a:r>
            <a:r>
              <a: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주중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주말 매출 금액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남여 매출 금액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</a:t>
            </a:r>
            <a:r>
              <a:rPr lang="ko-KR" altLang="en-US" sz="1600" dirty="0" err="1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순점포증감률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시장성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성장성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업종</a:t>
            </a:r>
            <a:endParaRPr lang="ko-KR" altLang="en-US" sz="16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2" name="Google Shape;153;p4">
            <a:extLst>
              <a:ext uri="{FF2B5EF4-FFF2-40B4-BE49-F238E27FC236}">
                <a16:creationId xmlns:a16="http://schemas.microsoft.com/office/drawing/2014/main" id="{E78E7F16-79C9-8769-CF64-BBD30A62A138}"/>
              </a:ext>
            </a:extLst>
          </p:cNvPr>
          <p:cNvSpPr txBox="1"/>
          <p:nvPr/>
        </p:nvSpPr>
        <p:spPr>
          <a:xfrm>
            <a:off x="1406003" y="1135726"/>
            <a:ext cx="961543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CEA"/>
              </a:buClr>
              <a:buSzPts val="1600"/>
              <a:buFont typeface="Malgun Gothic"/>
              <a:buNone/>
            </a:pPr>
            <a:r>
              <a:rPr lang="en-US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Python</a:t>
            </a:r>
            <a:r>
              <a:rPr lang="ko-KR" altLang="en-US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으로 통계 모형을 분석 하기 위해</a:t>
            </a:r>
            <a:r>
              <a:rPr lang="en-US" altLang="ko-KR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CEA"/>
              </a:buClr>
              <a:buSzPts val="1600"/>
              <a:buFont typeface="Malgun Gothic"/>
              <a:buNone/>
            </a:pPr>
            <a:r>
              <a:rPr lang="en" altLang="ko-Kore-KR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Statsmodels</a:t>
            </a:r>
            <a:r>
              <a:rPr lang="ko-KR" altLang="en-US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라이브러리의 </a:t>
            </a:r>
            <a:r>
              <a:rPr lang="en-US" altLang="ko-KR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OLS</a:t>
            </a:r>
            <a:r>
              <a:rPr lang="ko-KR" altLang="en-US" sz="28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를 사용하여 선형 회귀 분석 진행</a:t>
            </a:r>
            <a:endParaRPr sz="2800" b="1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13" name="Google Shape;779;p35">
            <a:extLst>
              <a:ext uri="{FF2B5EF4-FFF2-40B4-BE49-F238E27FC236}">
                <a16:creationId xmlns:a16="http://schemas.microsoft.com/office/drawing/2014/main" id="{D66942E4-9798-476C-F39E-3A646BC3EF1D}"/>
              </a:ext>
            </a:extLst>
          </p:cNvPr>
          <p:cNvSpPr/>
          <p:nvPr/>
        </p:nvSpPr>
        <p:spPr>
          <a:xfrm>
            <a:off x="3283974" y="5741938"/>
            <a:ext cx="5604387" cy="117004"/>
          </a:xfrm>
          <a:prstGeom prst="parallelogram">
            <a:avLst>
              <a:gd name="adj" fmla="val 25000"/>
            </a:avLst>
          </a:prstGeom>
          <a:solidFill>
            <a:schemeClr val="accent4">
              <a:alpha val="454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15" name="Google Shape;778;p35">
            <a:extLst>
              <a:ext uri="{FF2B5EF4-FFF2-40B4-BE49-F238E27FC236}">
                <a16:creationId xmlns:a16="http://schemas.microsoft.com/office/drawing/2014/main" id="{C00B4566-8672-E9A5-1C58-F7B665A105F9}"/>
              </a:ext>
            </a:extLst>
          </p:cNvPr>
          <p:cNvSpPr txBox="1"/>
          <p:nvPr/>
        </p:nvSpPr>
        <p:spPr>
          <a:xfrm>
            <a:off x="2913740" y="5451922"/>
            <a:ext cx="631725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800"/>
              <a:buFont typeface="Malgun Gothic"/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종속변수와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독립변수간의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데이터들의 통계적 관계성 확인</a:t>
            </a:r>
            <a:endParaRPr sz="2000" b="0" i="0" u="none" strike="noStrike" cap="none" dirty="0">
              <a:solidFill>
                <a:srgbClr val="00000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grpSp>
        <p:nvGrpSpPr>
          <p:cNvPr id="16" name="Google Shape;775;p35">
            <a:extLst>
              <a:ext uri="{FF2B5EF4-FFF2-40B4-BE49-F238E27FC236}">
                <a16:creationId xmlns:a16="http://schemas.microsoft.com/office/drawing/2014/main" id="{14BFD4DE-C76B-2336-273B-97C02EE4968E}"/>
              </a:ext>
            </a:extLst>
          </p:cNvPr>
          <p:cNvGrpSpPr/>
          <p:nvPr/>
        </p:nvGrpSpPr>
        <p:grpSpPr>
          <a:xfrm>
            <a:off x="2872740" y="5378214"/>
            <a:ext cx="6458073" cy="688120"/>
            <a:chOff x="2924542" y="5709638"/>
            <a:chExt cx="6342900" cy="688120"/>
          </a:xfrm>
        </p:grpSpPr>
        <p:sp>
          <p:nvSpPr>
            <p:cNvPr id="17" name="Google Shape;776;p35">
              <a:extLst>
                <a:ext uri="{FF2B5EF4-FFF2-40B4-BE49-F238E27FC236}">
                  <a16:creationId xmlns:a16="http://schemas.microsoft.com/office/drawing/2014/main" id="{C18C6FA7-1B35-6FCF-6C10-F34AA0729036}"/>
                </a:ext>
              </a:extLst>
            </p:cNvPr>
            <p:cNvSpPr/>
            <p:nvPr/>
          </p:nvSpPr>
          <p:spPr>
            <a:xfrm>
              <a:off x="2924542" y="5746134"/>
              <a:ext cx="6342900" cy="627900"/>
            </a:xfrm>
            <a:prstGeom prst="rect">
              <a:avLst/>
            </a:prstGeom>
            <a:noFill/>
            <a:ln w="38100" cap="flat" cmpd="sng">
              <a:solidFill>
                <a:srgbClr val="0C27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18" name="Google Shape;777;p35">
              <a:extLst>
                <a:ext uri="{FF2B5EF4-FFF2-40B4-BE49-F238E27FC236}">
                  <a16:creationId xmlns:a16="http://schemas.microsoft.com/office/drawing/2014/main" id="{3B4E5B77-0E29-1E5D-6870-7E70BECA77FE}"/>
                </a:ext>
              </a:extLst>
            </p:cNvPr>
            <p:cNvSpPr/>
            <p:nvPr/>
          </p:nvSpPr>
          <p:spPr>
            <a:xfrm>
              <a:off x="3098675" y="5709638"/>
              <a:ext cx="5994600" cy="6555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19" name="Google Shape;777;p35">
              <a:extLst>
                <a:ext uri="{FF2B5EF4-FFF2-40B4-BE49-F238E27FC236}">
                  <a16:creationId xmlns:a16="http://schemas.microsoft.com/office/drawing/2014/main" id="{6BC108A5-E775-B39A-6130-9851A2BA6697}"/>
                </a:ext>
              </a:extLst>
            </p:cNvPr>
            <p:cNvSpPr/>
            <p:nvPr/>
          </p:nvSpPr>
          <p:spPr>
            <a:xfrm>
              <a:off x="3098675" y="6332203"/>
              <a:ext cx="5994600" cy="6555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BE81AF-9B2D-163B-7329-7EE09D1F479A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ECC6BF3-E1EF-915B-695B-648116459F6E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0F0F9B-7F02-DB96-15E8-09860751BECE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B59111B-BDB1-713B-E885-8A206717E4DA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94AABF6-2296-B922-5D6D-915FED558BA7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3B0E6BC-E683-7E2F-6F31-02BD37A8506A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42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314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지표 선정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268F76-7C3D-4954-CBEA-7A1CBCA9315F}"/>
              </a:ext>
            </a:extLst>
          </p:cNvPr>
          <p:cNvGrpSpPr/>
          <p:nvPr/>
        </p:nvGrpSpPr>
        <p:grpSpPr>
          <a:xfrm>
            <a:off x="506324" y="880223"/>
            <a:ext cx="11179351" cy="4640737"/>
            <a:chOff x="163910" y="741016"/>
            <a:chExt cx="11179351" cy="4640737"/>
          </a:xfrm>
        </p:grpSpPr>
        <p:sp>
          <p:nvSpPr>
            <p:cNvPr id="14" name="Google Shape;462;p44">
              <a:extLst>
                <a:ext uri="{FF2B5EF4-FFF2-40B4-BE49-F238E27FC236}">
                  <a16:creationId xmlns:a16="http://schemas.microsoft.com/office/drawing/2014/main" id="{55413C59-B9AA-8365-1ACD-ED8D75F50682}"/>
                </a:ext>
              </a:extLst>
            </p:cNvPr>
            <p:cNvSpPr txBox="1"/>
            <p:nvPr/>
          </p:nvSpPr>
          <p:spPr>
            <a:xfrm>
              <a:off x="8239003" y="1082607"/>
              <a:ext cx="3088816" cy="96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R², 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결정계수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회귀 모델의 설명력을 나타내는 지표로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</a:t>
              </a: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‘1’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에 가까울 수록 높은 성능의 회귀 모델임을 의미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0" name="Google Shape;462;p44">
              <a:extLst>
                <a:ext uri="{FF2B5EF4-FFF2-40B4-BE49-F238E27FC236}">
                  <a16:creationId xmlns:a16="http://schemas.microsoft.com/office/drawing/2014/main" id="{08648C03-CF08-6A01-6C15-CF936F437658}"/>
                </a:ext>
              </a:extLst>
            </p:cNvPr>
            <p:cNvSpPr txBox="1"/>
            <p:nvPr/>
          </p:nvSpPr>
          <p:spPr>
            <a:xfrm>
              <a:off x="8185748" y="2229490"/>
              <a:ext cx="3088816" cy="96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Prob (F-statistic)</a:t>
              </a: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회귀식이 </a:t>
              </a:r>
              <a:r>
                <a:rPr lang="ko-KR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유의미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한지 판단할 수 있는 지표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‘0.05’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이하일 경우 변수끼리 관계가 있다고 판단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1" name="Google Shape;462;p44">
              <a:extLst>
                <a:ext uri="{FF2B5EF4-FFF2-40B4-BE49-F238E27FC236}">
                  <a16:creationId xmlns:a16="http://schemas.microsoft.com/office/drawing/2014/main" id="{F03D0412-C1F7-1B0C-9A8D-7E60D3AF46DA}"/>
                </a:ext>
              </a:extLst>
            </p:cNvPr>
            <p:cNvSpPr txBox="1"/>
            <p:nvPr/>
          </p:nvSpPr>
          <p:spPr>
            <a:xfrm>
              <a:off x="8178306" y="3496559"/>
              <a:ext cx="3164955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AIC</a:t>
              </a: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표본의 개수와 모델 복잡성에 기반하여 모델 평가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수치가 낮을 수록 좋은 모델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BIC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AIC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보다 모델 평가 성능이 높으며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</a:t>
              </a: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AIC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와 마찬가지로 수치가 낮을 수록 좋은 모델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8A7BAF8-930E-1F58-4094-83E47237596B}"/>
                </a:ext>
              </a:extLst>
            </p:cNvPr>
            <p:cNvGrpSpPr/>
            <p:nvPr/>
          </p:nvGrpSpPr>
          <p:grpSpPr>
            <a:xfrm>
              <a:off x="163910" y="2667128"/>
              <a:ext cx="2497071" cy="923289"/>
              <a:chOff x="348229" y="1585182"/>
              <a:chExt cx="2497071" cy="923289"/>
            </a:xfrm>
          </p:grpSpPr>
          <p:sp>
            <p:nvSpPr>
              <p:cNvPr id="25" name="Google Shape;779;p35">
                <a:extLst>
                  <a:ext uri="{FF2B5EF4-FFF2-40B4-BE49-F238E27FC236}">
                    <a16:creationId xmlns:a16="http://schemas.microsoft.com/office/drawing/2014/main" id="{9141A8D1-473F-30E5-A9C2-E459106B9528}"/>
                  </a:ext>
                </a:extLst>
              </p:cNvPr>
              <p:cNvSpPr/>
              <p:nvPr/>
            </p:nvSpPr>
            <p:spPr>
              <a:xfrm>
                <a:off x="570270" y="1831307"/>
                <a:ext cx="2181636" cy="164197"/>
              </a:xfrm>
              <a:prstGeom prst="parallelogram">
                <a:avLst>
                  <a:gd name="adj" fmla="val 25000"/>
                </a:avLst>
              </a:prstGeom>
              <a:solidFill>
                <a:schemeClr val="accent4">
                  <a:alpha val="4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6" name="Google Shape;779;p35">
                <a:extLst>
                  <a:ext uri="{FF2B5EF4-FFF2-40B4-BE49-F238E27FC236}">
                    <a16:creationId xmlns:a16="http://schemas.microsoft.com/office/drawing/2014/main" id="{0802FE09-4F02-B122-9888-2659BFF7CBB0}"/>
                  </a:ext>
                </a:extLst>
              </p:cNvPr>
              <p:cNvSpPr/>
              <p:nvPr/>
            </p:nvSpPr>
            <p:spPr>
              <a:xfrm>
                <a:off x="1469077" y="2177557"/>
                <a:ext cx="1307856" cy="164197"/>
              </a:xfrm>
              <a:prstGeom prst="parallelogram">
                <a:avLst>
                  <a:gd name="adj" fmla="val 25000"/>
                </a:avLst>
              </a:prstGeom>
              <a:solidFill>
                <a:schemeClr val="accent4">
                  <a:alpha val="4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4" name="Google Shape;462;p44">
                <a:extLst>
                  <a:ext uri="{FF2B5EF4-FFF2-40B4-BE49-F238E27FC236}">
                    <a16:creationId xmlns:a16="http://schemas.microsoft.com/office/drawing/2014/main" id="{7CDC3632-3FC5-564E-A589-A601FB6F9EA2}"/>
                  </a:ext>
                </a:extLst>
              </p:cNvPr>
              <p:cNvSpPr txBox="1"/>
              <p:nvPr/>
            </p:nvSpPr>
            <p:spPr>
              <a:xfrm>
                <a:off x="348229" y="1585182"/>
                <a:ext cx="2497071" cy="923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  <a:buClr>
                    <a:srgbClr val="000000"/>
                  </a:buClr>
                  <a:buSzPts val="1800"/>
                </a:pPr>
                <a:r>
                  <a:rPr lang="ko-KR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종속변수와 독립변수 간의</a:t>
                </a:r>
                <a:endPara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  <a:p>
                <a:pPr algn="r">
                  <a:lnSpc>
                    <a:spcPct val="150000"/>
                  </a:lnSpc>
                  <a:buClr>
                    <a:srgbClr val="000000"/>
                  </a:buClr>
                  <a:buSzPts val="1800"/>
                </a:pPr>
                <a:r>
                  <a:rPr lang="ko-KR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상관관계 확인</a:t>
                </a:r>
                <a:endPara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4D7509-1F61-476E-1F08-4C171723F1EF}"/>
                </a:ext>
              </a:extLst>
            </p:cNvPr>
            <p:cNvGrpSpPr/>
            <p:nvPr/>
          </p:nvGrpSpPr>
          <p:grpSpPr>
            <a:xfrm>
              <a:off x="2822259" y="741016"/>
              <a:ext cx="5386775" cy="4640737"/>
              <a:chOff x="2590123" y="715574"/>
              <a:chExt cx="6110889" cy="5082739"/>
            </a:xfrm>
          </p:grpSpPr>
          <p:pic>
            <p:nvPicPr>
              <p:cNvPr id="28" name="그림 27" descr="텍스트, 번호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9796158F-82A4-B608-8073-80740A412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534" y="715574"/>
                <a:ext cx="4933734" cy="50827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99000" sy="99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CD892E33-8068-DF25-F4D3-07F59ADA38B5}"/>
                  </a:ext>
                </a:extLst>
              </p:cNvPr>
              <p:cNvSpPr/>
              <p:nvPr/>
            </p:nvSpPr>
            <p:spPr>
              <a:xfrm>
                <a:off x="5917234" y="980468"/>
                <a:ext cx="2066925" cy="143291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A9C9AFD-868B-4412-26B7-B5132E2E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751" y="1123759"/>
                <a:ext cx="720261" cy="10104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95B4B3D4-00FF-2C95-26EC-D9058463C0E2}"/>
                  </a:ext>
                </a:extLst>
              </p:cNvPr>
              <p:cNvSpPr/>
              <p:nvPr/>
            </p:nvSpPr>
            <p:spPr>
              <a:xfrm>
                <a:off x="5671082" y="1374563"/>
                <a:ext cx="2066925" cy="143291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524DFF85-4099-D346-1BE4-5270542AB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6016" y="1521259"/>
                <a:ext cx="905209" cy="90673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0925FBE-2F96-4E5F-1F66-6401680832D4}"/>
                  </a:ext>
                </a:extLst>
              </p:cNvPr>
              <p:cNvSpPr/>
              <p:nvPr/>
            </p:nvSpPr>
            <p:spPr>
              <a:xfrm>
                <a:off x="5669082" y="1639457"/>
                <a:ext cx="2066925" cy="275897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30A4A9F-741F-02CA-D05B-001B67F58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8709" y="1915354"/>
                <a:ext cx="922516" cy="189721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E2E07E8-13F0-F7DE-CFF9-CCC605BC5C80}"/>
                  </a:ext>
                </a:extLst>
              </p:cNvPr>
              <p:cNvGrpSpPr/>
              <p:nvPr/>
            </p:nvGrpSpPr>
            <p:grpSpPr>
              <a:xfrm>
                <a:off x="2590123" y="1082741"/>
                <a:ext cx="979328" cy="3195241"/>
                <a:chOff x="2590123" y="1408349"/>
                <a:chExt cx="979328" cy="3195241"/>
              </a:xfrm>
            </p:grpSpPr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F9173371-B12F-7DFA-9BA5-425330D74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90123" y="1408349"/>
                  <a:ext cx="934407" cy="2150347"/>
                </a:xfrm>
                <a:prstGeom prst="straightConnector1">
                  <a:avLst/>
                </a:prstGeom>
                <a:ln w="28575">
                  <a:solidFill>
                    <a:srgbClr val="0C275B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3538597C-742F-E12E-8027-F92D7CD20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0123" y="3557636"/>
                  <a:ext cx="718082" cy="24915"/>
                </a:xfrm>
                <a:prstGeom prst="straightConnector1">
                  <a:avLst/>
                </a:prstGeom>
                <a:ln w="28575">
                  <a:solidFill>
                    <a:srgbClr val="0C275B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왼쪽 대괄호 37">
                  <a:extLst>
                    <a:ext uri="{FF2B5EF4-FFF2-40B4-BE49-F238E27FC236}">
                      <a16:creationId xmlns:a16="http://schemas.microsoft.com/office/drawing/2014/main" id="{E8FDB127-612A-47B8-5C4E-B87C1F8FC2F8}"/>
                    </a:ext>
                  </a:extLst>
                </p:cNvPr>
                <p:cNvSpPr/>
                <p:nvPr/>
              </p:nvSpPr>
              <p:spPr>
                <a:xfrm>
                  <a:off x="3308206" y="3003542"/>
                  <a:ext cx="261245" cy="1600048"/>
                </a:xfrm>
                <a:prstGeom prst="leftBracket">
                  <a:avLst/>
                </a:prstGeom>
                <a:ln w="28575">
                  <a:solidFill>
                    <a:srgbClr val="0C275B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C275B"/>
                    </a:solidFill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792C8B-7098-46C9-D7EE-1B65D4B286A7}"/>
              </a:ext>
            </a:extLst>
          </p:cNvPr>
          <p:cNvGrpSpPr/>
          <p:nvPr/>
        </p:nvGrpSpPr>
        <p:grpSpPr>
          <a:xfrm>
            <a:off x="2102187" y="5686020"/>
            <a:ext cx="8474833" cy="688120"/>
            <a:chOff x="2250149" y="5686020"/>
            <a:chExt cx="8474833" cy="688120"/>
          </a:xfrm>
        </p:grpSpPr>
        <p:sp>
          <p:nvSpPr>
            <p:cNvPr id="40" name="Google Shape;779;p35">
              <a:extLst>
                <a:ext uri="{FF2B5EF4-FFF2-40B4-BE49-F238E27FC236}">
                  <a16:creationId xmlns:a16="http://schemas.microsoft.com/office/drawing/2014/main" id="{63AF9F4D-CFC8-DEF6-3666-B9D3827A8E3A}"/>
                </a:ext>
              </a:extLst>
            </p:cNvPr>
            <p:cNvSpPr/>
            <p:nvPr/>
          </p:nvSpPr>
          <p:spPr>
            <a:xfrm>
              <a:off x="8617063" y="5943600"/>
              <a:ext cx="1801260" cy="199030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41" name="Google Shape;774;p35">
              <a:extLst>
                <a:ext uri="{FF2B5EF4-FFF2-40B4-BE49-F238E27FC236}">
                  <a16:creationId xmlns:a16="http://schemas.microsoft.com/office/drawing/2014/main" id="{61602EC2-48B4-43F1-628A-EE983F3E98E6}"/>
                </a:ext>
              </a:extLst>
            </p:cNvPr>
            <p:cNvGrpSpPr/>
            <p:nvPr/>
          </p:nvGrpSpPr>
          <p:grpSpPr>
            <a:xfrm>
              <a:off x="2250149" y="5686020"/>
              <a:ext cx="8474833" cy="688120"/>
              <a:chOff x="2924542" y="5709638"/>
              <a:chExt cx="6342900" cy="688120"/>
            </a:xfrm>
          </p:grpSpPr>
          <p:sp>
            <p:nvSpPr>
              <p:cNvPr id="42" name="Google Shape;778;p35">
                <a:extLst>
                  <a:ext uri="{FF2B5EF4-FFF2-40B4-BE49-F238E27FC236}">
                    <a16:creationId xmlns:a16="http://schemas.microsoft.com/office/drawing/2014/main" id="{3AB84E6B-2C42-ACCB-7559-3379E121C177}"/>
                  </a:ext>
                </a:extLst>
              </p:cNvPr>
              <p:cNvSpPr txBox="1"/>
              <p:nvPr/>
            </p:nvSpPr>
            <p:spPr>
              <a:xfrm>
                <a:off x="2964811" y="5822674"/>
                <a:ext cx="6204594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1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에 가까운 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R²(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결정계수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) 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값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 +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 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Prob 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값이 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0.05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 이하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 + 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낮은 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AIC&amp;BIC 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값 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= 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유의미한 통계로 판단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 </a:t>
                </a:r>
                <a:endParaRPr sz="1600" b="0" i="0" u="none" strike="noStrike" cap="none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grpSp>
            <p:nvGrpSpPr>
              <p:cNvPr id="43" name="Google Shape;775;p35">
                <a:extLst>
                  <a:ext uri="{FF2B5EF4-FFF2-40B4-BE49-F238E27FC236}">
                    <a16:creationId xmlns:a16="http://schemas.microsoft.com/office/drawing/2014/main" id="{68A6E222-796F-89F6-A53E-0BFC394C163F}"/>
                  </a:ext>
                </a:extLst>
              </p:cNvPr>
              <p:cNvGrpSpPr/>
              <p:nvPr/>
            </p:nvGrpSpPr>
            <p:grpSpPr>
              <a:xfrm>
                <a:off x="2924542" y="5709638"/>
                <a:ext cx="6342900" cy="688120"/>
                <a:chOff x="2924542" y="5709638"/>
                <a:chExt cx="6342900" cy="688120"/>
              </a:xfrm>
            </p:grpSpPr>
            <p:sp>
              <p:nvSpPr>
                <p:cNvPr id="44" name="Google Shape;776;p35">
                  <a:extLst>
                    <a:ext uri="{FF2B5EF4-FFF2-40B4-BE49-F238E27FC236}">
                      <a16:creationId xmlns:a16="http://schemas.microsoft.com/office/drawing/2014/main" id="{6A687DB5-5FB4-560E-3CE8-D55F88AC01E2}"/>
                    </a:ext>
                  </a:extLst>
                </p:cNvPr>
                <p:cNvSpPr/>
                <p:nvPr/>
              </p:nvSpPr>
              <p:spPr>
                <a:xfrm>
                  <a:off x="2924542" y="5746134"/>
                  <a:ext cx="6342900" cy="627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C275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45" name="Google Shape;777;p35">
                  <a:extLst>
                    <a:ext uri="{FF2B5EF4-FFF2-40B4-BE49-F238E27FC236}">
                      <a16:creationId xmlns:a16="http://schemas.microsoft.com/office/drawing/2014/main" id="{1F61400E-D9C6-2721-465F-DC24349942C1}"/>
                    </a:ext>
                  </a:extLst>
                </p:cNvPr>
                <p:cNvSpPr/>
                <p:nvPr/>
              </p:nvSpPr>
              <p:spPr>
                <a:xfrm>
                  <a:off x="3098675" y="5709638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46" name="Google Shape;777;p35">
                  <a:extLst>
                    <a:ext uri="{FF2B5EF4-FFF2-40B4-BE49-F238E27FC236}">
                      <a16:creationId xmlns:a16="http://schemas.microsoft.com/office/drawing/2014/main" id="{C1BB1300-510E-A1B5-EB60-CF78BA52A7BA}"/>
                    </a:ext>
                  </a:extLst>
                </p:cNvPr>
                <p:cNvSpPr/>
                <p:nvPr/>
              </p:nvSpPr>
              <p:spPr>
                <a:xfrm>
                  <a:off x="3098675" y="6332203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5168CB-82F0-8C02-43E3-8ECC7FB01863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E9C820E-0837-124F-F767-5E915B63C8E9}"/>
                </a:ext>
              </a:extLst>
            </p:cNvPr>
            <p:cNvCxnSpPr>
              <a:cxnSpLocks/>
              <a:stCxn id="13" idx="5"/>
              <a:endCxn id="17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56AE01C-F397-49C9-1D28-E98BD41293F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19095F0-E667-C370-1CB1-A84E03153C4C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6CB494A-CAD7-A590-EAC6-242DA7BC9F6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B7FC43-AC6A-721B-6DD9-857CF92A84E6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921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314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지표 선정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5168CB-82F0-8C02-43E3-8ECC7FB01863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E9C820E-0837-124F-F767-5E915B63C8E9}"/>
                </a:ext>
              </a:extLst>
            </p:cNvPr>
            <p:cNvCxnSpPr>
              <a:cxnSpLocks/>
              <a:stCxn id="13" idx="5"/>
              <a:endCxn id="17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56AE01C-F397-49C9-1D28-E98BD41293F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19095F0-E667-C370-1CB1-A84E03153C4C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6CB494A-CAD7-A590-EAC6-242DA7BC9F6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B7FC43-AC6A-721B-6DD9-857CF92A84E6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F02B67-8EAF-5282-32AC-15B85D2F4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875"/>
          <a:stretch/>
        </p:blipFill>
        <p:spPr>
          <a:xfrm>
            <a:off x="0" y="781872"/>
            <a:ext cx="12192000" cy="55711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166850-A5C4-FBE4-DAE4-25BD1C9F9379}"/>
              </a:ext>
            </a:extLst>
          </p:cNvPr>
          <p:cNvSpPr/>
          <p:nvPr/>
        </p:nvSpPr>
        <p:spPr>
          <a:xfrm>
            <a:off x="0" y="844766"/>
            <a:ext cx="12192000" cy="5536242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총 매출 금액과 통계적 유의성을 갖는 지표를 찾자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👉🏻 </a:t>
            </a:r>
            <a:r>
              <a:rPr lang="ko-KR" altLang="en-US" sz="24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순 점포 증감률</a:t>
            </a:r>
            <a:r>
              <a:rPr lang="en-US" altLang="ko-KR" sz="24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4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시장성</a:t>
            </a:r>
            <a:r>
              <a:rPr lang="en-US" altLang="ko-KR" sz="24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4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성장성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👈🏻</a:t>
            </a:r>
            <a:endParaRPr lang="en-US" altLang="ko-KR" sz="2400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순 점포 증감률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= (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상점 개업 수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상점 폐업 수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 /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전체 상점의 수 </a:t>
            </a:r>
            <a:b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해당 업종의 규모 및 활성화 정도 파악 가능</a:t>
            </a:r>
            <a:endParaRPr lang="en-US" altLang="ko-KR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lvl="5"/>
            <a:endParaRPr lang="ko-KR" altLang="en-US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시장성</a:t>
            </a:r>
            <a:r>
              <a:rPr lang="ko-KR" altLang="en-US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= (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행정동 내 분기 매출액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점포 수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 / (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자치구 내 분기 매출액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점포 수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b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자치구 평균 대비 행정동의 시장성 판단 가능</a:t>
            </a:r>
            <a:endParaRPr lang="en-US" altLang="ko-KR" b="1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성장성</a:t>
            </a:r>
            <a:r>
              <a:rPr lang="ko-KR" altLang="en-US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이번 분기 매출액 </a:t>
            </a:r>
            <a: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지난 분기 매출액</a:t>
            </a:r>
            <a:br>
              <a: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</a:br>
            <a:r>
              <a:rPr lang="en-US" altLang="ko-KR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지난 분기 대비 해당 분기의 매출 증감률을 비교하여 성장성 파악 가능</a:t>
            </a:r>
          </a:p>
        </p:txBody>
      </p:sp>
    </p:spTree>
    <p:extLst>
      <p:ext uri="{BB962C8B-B14F-4D97-AF65-F5344CB8AC3E}">
        <p14:creationId xmlns:p14="http://schemas.microsoft.com/office/powerpoint/2010/main" val="340897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20D331-C27E-F22E-5B02-5492DE6DEF8D}"/>
              </a:ext>
            </a:extLst>
          </p:cNvPr>
          <p:cNvGrpSpPr/>
          <p:nvPr/>
        </p:nvGrpSpPr>
        <p:grpSpPr>
          <a:xfrm>
            <a:off x="1678167" y="836270"/>
            <a:ext cx="8655071" cy="688120"/>
            <a:chOff x="1678167" y="836270"/>
            <a:chExt cx="8655071" cy="688120"/>
          </a:xfrm>
        </p:grpSpPr>
        <p:sp>
          <p:nvSpPr>
            <p:cNvPr id="12" name="Google Shape;779;p35">
              <a:extLst>
                <a:ext uri="{FF2B5EF4-FFF2-40B4-BE49-F238E27FC236}">
                  <a16:creationId xmlns:a16="http://schemas.microsoft.com/office/drawing/2014/main" id="{01E1E5BA-98E6-6B96-FD6E-0288C2AAB0B9}"/>
                </a:ext>
              </a:extLst>
            </p:cNvPr>
            <p:cNvSpPr/>
            <p:nvPr/>
          </p:nvSpPr>
          <p:spPr>
            <a:xfrm>
              <a:off x="6568637" y="1235907"/>
              <a:ext cx="2067335" cy="197104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3" name="Google Shape;774;p35">
              <a:extLst>
                <a:ext uri="{FF2B5EF4-FFF2-40B4-BE49-F238E27FC236}">
                  <a16:creationId xmlns:a16="http://schemas.microsoft.com/office/drawing/2014/main" id="{7F63E0BD-D41B-03B2-1459-3F5C2CD513A8}"/>
                </a:ext>
              </a:extLst>
            </p:cNvPr>
            <p:cNvGrpSpPr/>
            <p:nvPr/>
          </p:nvGrpSpPr>
          <p:grpSpPr>
            <a:xfrm>
              <a:off x="1678167" y="836270"/>
              <a:ext cx="8655071" cy="688120"/>
              <a:chOff x="2789645" y="5709638"/>
              <a:chExt cx="6477797" cy="688120"/>
            </a:xfrm>
          </p:grpSpPr>
          <p:sp>
            <p:nvSpPr>
              <p:cNvPr id="14" name="Google Shape;778;p35">
                <a:extLst>
                  <a:ext uri="{FF2B5EF4-FFF2-40B4-BE49-F238E27FC236}">
                    <a16:creationId xmlns:a16="http://schemas.microsoft.com/office/drawing/2014/main" id="{46D90E43-9F50-2FD5-A09A-806B6FFAD2E8}"/>
                  </a:ext>
                </a:extLst>
              </p:cNvPr>
              <p:cNvSpPr txBox="1"/>
              <p:nvPr/>
            </p:nvSpPr>
            <p:spPr>
              <a:xfrm>
                <a:off x="2789645" y="5751468"/>
                <a:ext cx="620459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Omnibus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의 큰 값</a:t>
                </a:r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(=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정규분포 따름</a:t>
                </a:r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) + 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독립성이 있음 </a:t>
                </a:r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= 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회귀계수들이 통계적으로 </a:t>
                </a:r>
                <a:r>
                  <a:rPr lang="ko-KR" altLang="en-US" sz="12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유의미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 </a:t>
                </a:r>
                <a:endParaRPr lang="en-US" altLang="ko-KR" sz="1200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ko-KR" altLang="en-US" sz="1200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👉🏻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coef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 값이 양수인 것과 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0.05 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이하인 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P-Value 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값을 가진 업종들을 추려 시계열 분석에 사용</a:t>
                </a:r>
                <a:endPara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grpSp>
            <p:nvGrpSpPr>
              <p:cNvPr id="15" name="Google Shape;775;p35">
                <a:extLst>
                  <a:ext uri="{FF2B5EF4-FFF2-40B4-BE49-F238E27FC236}">
                    <a16:creationId xmlns:a16="http://schemas.microsoft.com/office/drawing/2014/main" id="{99B1791C-2001-3C84-D060-98303AEEAEA7}"/>
                  </a:ext>
                </a:extLst>
              </p:cNvPr>
              <p:cNvGrpSpPr/>
              <p:nvPr/>
            </p:nvGrpSpPr>
            <p:grpSpPr>
              <a:xfrm>
                <a:off x="2924542" y="5709638"/>
                <a:ext cx="6342900" cy="688120"/>
                <a:chOff x="2924542" y="5709638"/>
                <a:chExt cx="6342900" cy="688120"/>
              </a:xfrm>
            </p:grpSpPr>
            <p:sp>
              <p:nvSpPr>
                <p:cNvPr id="16" name="Google Shape;776;p35">
                  <a:extLst>
                    <a:ext uri="{FF2B5EF4-FFF2-40B4-BE49-F238E27FC236}">
                      <a16:creationId xmlns:a16="http://schemas.microsoft.com/office/drawing/2014/main" id="{461DE44B-058B-EED8-C893-272D97147D78}"/>
                    </a:ext>
                  </a:extLst>
                </p:cNvPr>
                <p:cNvSpPr/>
                <p:nvPr/>
              </p:nvSpPr>
              <p:spPr>
                <a:xfrm>
                  <a:off x="2924542" y="5746134"/>
                  <a:ext cx="6342900" cy="627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C275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17" name="Google Shape;777;p35">
                  <a:extLst>
                    <a:ext uri="{FF2B5EF4-FFF2-40B4-BE49-F238E27FC236}">
                      <a16:creationId xmlns:a16="http://schemas.microsoft.com/office/drawing/2014/main" id="{38BEADC6-7D66-ADB1-F17D-18C358572C3B}"/>
                    </a:ext>
                  </a:extLst>
                </p:cNvPr>
                <p:cNvSpPr/>
                <p:nvPr/>
              </p:nvSpPr>
              <p:spPr>
                <a:xfrm>
                  <a:off x="3098675" y="5709638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18" name="Google Shape;777;p35">
                  <a:extLst>
                    <a:ext uri="{FF2B5EF4-FFF2-40B4-BE49-F238E27FC236}">
                      <a16:creationId xmlns:a16="http://schemas.microsoft.com/office/drawing/2014/main" id="{EF051C5B-349E-FDA0-5F03-D0A23E07959E}"/>
                    </a:ext>
                  </a:extLst>
                </p:cNvPr>
                <p:cNvSpPr/>
                <p:nvPr/>
              </p:nvSpPr>
              <p:spPr>
                <a:xfrm>
                  <a:off x="3098675" y="6332203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</p:grp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771F626-F2B4-A366-22C0-1681AD94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768" y="1686243"/>
            <a:ext cx="4330953" cy="47107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47A5C98-084A-E944-94FD-2DD45FA1F1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2468" b="6419"/>
          <a:stretch/>
        </p:blipFill>
        <p:spPr>
          <a:xfrm>
            <a:off x="5722039" y="1715115"/>
            <a:ext cx="5302789" cy="442945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AE30B1-B099-4177-EB2C-85DF63E70145}"/>
              </a:ext>
            </a:extLst>
          </p:cNvPr>
          <p:cNvSpPr/>
          <p:nvPr/>
        </p:nvSpPr>
        <p:spPr>
          <a:xfrm>
            <a:off x="1166768" y="1686243"/>
            <a:ext cx="9858052" cy="471071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7A01D2-84CC-8BA9-EA38-84FC8B94833F}"/>
              </a:ext>
            </a:extLst>
          </p:cNvPr>
          <p:cNvGrpSpPr/>
          <p:nvPr/>
        </p:nvGrpSpPr>
        <p:grpSpPr>
          <a:xfrm>
            <a:off x="3841523" y="2048929"/>
            <a:ext cx="2499177" cy="900283"/>
            <a:chOff x="3841523" y="2048929"/>
            <a:chExt cx="2499177" cy="90028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9F2554F-3C02-076C-DFF7-5D40F750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1532" y="2808029"/>
              <a:ext cx="495340" cy="14118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506FE76-02F1-D0E5-B6E3-D4B864375B54}"/>
                </a:ext>
              </a:extLst>
            </p:cNvPr>
            <p:cNvSpPr/>
            <p:nvPr/>
          </p:nvSpPr>
          <p:spPr>
            <a:xfrm>
              <a:off x="3841523" y="2795140"/>
              <a:ext cx="495341" cy="148654"/>
            </a:xfrm>
            <a:prstGeom prst="roundRect">
              <a:avLst/>
            </a:prstGeom>
            <a:noFill/>
            <a:ln w="28575">
              <a:solidFill>
                <a:srgbClr val="0C27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Google Shape;462;p44">
              <a:extLst>
                <a:ext uri="{FF2B5EF4-FFF2-40B4-BE49-F238E27FC236}">
                  <a16:creationId xmlns:a16="http://schemas.microsoft.com/office/drawing/2014/main" id="{37D1B85E-9215-C517-B056-AC190FBF7E61}"/>
                </a:ext>
              </a:extLst>
            </p:cNvPr>
            <p:cNvSpPr txBox="1"/>
            <p:nvPr/>
          </p:nvSpPr>
          <p:spPr>
            <a:xfrm>
              <a:off x="4658317" y="2048929"/>
              <a:ext cx="1682383" cy="784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P-Value</a:t>
              </a: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독립변수의 유의확률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0.05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미만일 경우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유의미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7EF79D8-BCBD-8EF3-2AA3-8C330687E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7760" y="2283984"/>
              <a:ext cx="430557" cy="503604"/>
            </a:xfrm>
            <a:prstGeom prst="straightConnector1">
              <a:avLst/>
            </a:prstGeom>
            <a:ln w="28575">
              <a:solidFill>
                <a:srgbClr val="0C275B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78C61C-B10D-2BDB-5D81-65BC28F7403E}"/>
              </a:ext>
            </a:extLst>
          </p:cNvPr>
          <p:cNvGrpSpPr/>
          <p:nvPr/>
        </p:nvGrpSpPr>
        <p:grpSpPr>
          <a:xfrm>
            <a:off x="1552522" y="2817122"/>
            <a:ext cx="1682383" cy="1139753"/>
            <a:chOff x="1552522" y="2817122"/>
            <a:chExt cx="1682383" cy="113975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9884930-6952-54FE-C3EB-D5859D47D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0222" y="2823410"/>
              <a:ext cx="495340" cy="125801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1F9EFE6-22AD-D5E1-B34C-148866B0F1D4}"/>
                </a:ext>
              </a:extLst>
            </p:cNvPr>
            <p:cNvSpPr/>
            <p:nvPr/>
          </p:nvSpPr>
          <p:spPr>
            <a:xfrm>
              <a:off x="2292711" y="2817122"/>
              <a:ext cx="517317" cy="126672"/>
            </a:xfrm>
            <a:prstGeom prst="roundRect">
              <a:avLst/>
            </a:prstGeom>
            <a:noFill/>
            <a:ln w="28575">
              <a:solidFill>
                <a:srgbClr val="0C27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462;p44">
              <a:extLst>
                <a:ext uri="{FF2B5EF4-FFF2-40B4-BE49-F238E27FC236}">
                  <a16:creationId xmlns:a16="http://schemas.microsoft.com/office/drawing/2014/main" id="{52B26D15-471C-BE4F-A4A1-4A3474CD33F7}"/>
                </a:ext>
              </a:extLst>
            </p:cNvPr>
            <p:cNvSpPr txBox="1"/>
            <p:nvPr/>
          </p:nvSpPr>
          <p:spPr>
            <a:xfrm>
              <a:off x="1552522" y="3279807"/>
              <a:ext cx="1682383" cy="6770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Coef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상관계수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값이 클 수록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유의미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32512E7-2594-85BA-3704-E5D33257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8467" y="2937667"/>
              <a:ext cx="546935" cy="436880"/>
            </a:xfrm>
            <a:prstGeom prst="straightConnector1">
              <a:avLst/>
            </a:prstGeom>
            <a:ln w="28575">
              <a:solidFill>
                <a:srgbClr val="0C275B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E123BF-E5BE-B1C6-1825-2A5D89268B24}"/>
              </a:ext>
            </a:extLst>
          </p:cNvPr>
          <p:cNvGrpSpPr/>
          <p:nvPr/>
        </p:nvGrpSpPr>
        <p:grpSpPr>
          <a:xfrm>
            <a:off x="7920675" y="4354462"/>
            <a:ext cx="3035488" cy="1263265"/>
            <a:chOff x="7920675" y="4354462"/>
            <a:chExt cx="3035488" cy="1263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2DC9553-E018-AA0F-957A-62598451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0675" y="5474434"/>
              <a:ext cx="2123247" cy="134186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D56FC2D-2799-0C04-5EF7-64BD46E125B1}"/>
                </a:ext>
              </a:extLst>
            </p:cNvPr>
            <p:cNvSpPr/>
            <p:nvPr/>
          </p:nvSpPr>
          <p:spPr>
            <a:xfrm>
              <a:off x="7920684" y="5474436"/>
              <a:ext cx="2123251" cy="143291"/>
            </a:xfrm>
            <a:prstGeom prst="roundRect">
              <a:avLst/>
            </a:prstGeom>
            <a:noFill/>
            <a:ln w="28575">
              <a:solidFill>
                <a:srgbClr val="0C27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9B7190E-F827-A971-9F02-D1E75CB3C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6369" y="4627304"/>
              <a:ext cx="737966" cy="856271"/>
            </a:xfrm>
            <a:prstGeom prst="straightConnector1">
              <a:avLst/>
            </a:prstGeom>
            <a:ln w="28575">
              <a:solidFill>
                <a:srgbClr val="0C275B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Google Shape;462;p44">
              <a:extLst>
                <a:ext uri="{FF2B5EF4-FFF2-40B4-BE49-F238E27FC236}">
                  <a16:creationId xmlns:a16="http://schemas.microsoft.com/office/drawing/2014/main" id="{E670137A-C5B1-6055-5E7F-F7954524227D}"/>
                </a:ext>
              </a:extLst>
            </p:cNvPr>
            <p:cNvSpPr txBox="1"/>
            <p:nvPr/>
          </p:nvSpPr>
          <p:spPr>
            <a:xfrm>
              <a:off x="9374896" y="4354462"/>
              <a:ext cx="1581267" cy="784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독립성 판단 지표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1.5 ~ 2.5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사이일 경우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독립적으로 판단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21B0F9-62E3-D7A4-2795-E9AE8BD86532}"/>
              </a:ext>
            </a:extLst>
          </p:cNvPr>
          <p:cNvGrpSpPr/>
          <p:nvPr/>
        </p:nvGrpSpPr>
        <p:grpSpPr>
          <a:xfrm>
            <a:off x="5720550" y="4395141"/>
            <a:ext cx="3237536" cy="1222588"/>
            <a:chOff x="5720550" y="4395141"/>
            <a:chExt cx="3237536" cy="122258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BD4BDC8-0363-6B6F-544F-F46B26EE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3992" y="5474435"/>
              <a:ext cx="2054943" cy="134183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FC473E2-B441-FCE0-7D47-6EAC19605BF4}"/>
                </a:ext>
              </a:extLst>
            </p:cNvPr>
            <p:cNvSpPr/>
            <p:nvPr/>
          </p:nvSpPr>
          <p:spPr>
            <a:xfrm>
              <a:off x="5773991" y="5474437"/>
              <a:ext cx="2054945" cy="143292"/>
            </a:xfrm>
            <a:prstGeom prst="roundRect">
              <a:avLst/>
            </a:prstGeom>
            <a:noFill/>
            <a:ln w="28575">
              <a:solidFill>
                <a:srgbClr val="0C27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Google Shape;462;p44">
              <a:extLst>
                <a:ext uri="{FF2B5EF4-FFF2-40B4-BE49-F238E27FC236}">
                  <a16:creationId xmlns:a16="http://schemas.microsoft.com/office/drawing/2014/main" id="{361A0E5A-7208-050A-E1A5-9A0E56345BB6}"/>
                </a:ext>
              </a:extLst>
            </p:cNvPr>
            <p:cNvSpPr txBox="1"/>
            <p:nvPr/>
          </p:nvSpPr>
          <p:spPr>
            <a:xfrm>
              <a:off x="5720550" y="4395141"/>
              <a:ext cx="3237536" cy="600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디아고스티노검정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>
                <a:buClr>
                  <a:srgbClr val="000000"/>
                </a:buClr>
                <a:buSzPts val="18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정규성 판단 지표로 값이 클수록 정규분포로 판단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18C1C4A-8995-3C42-1F84-ADFF8FE8F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3992" y="4542402"/>
              <a:ext cx="0" cy="932034"/>
            </a:xfrm>
            <a:prstGeom prst="straightConnector1">
              <a:avLst/>
            </a:prstGeom>
            <a:ln w="28575">
              <a:solidFill>
                <a:srgbClr val="0C275B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74144BB-7499-451D-BD15-275AE594AC2C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906D1E-27A2-DD5D-8746-625E4CADC670}"/>
              </a:ext>
            </a:extLst>
          </p:cNvPr>
          <p:cNvSpPr txBox="1"/>
          <p:nvPr/>
        </p:nvSpPr>
        <p:spPr>
          <a:xfrm>
            <a:off x="638227" y="384541"/>
            <a:ext cx="420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업종 선정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28D89D-931C-BF72-406E-F1C211B9E6D1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2F739BA-074E-76DC-ACC7-ACE7005CD7B0}"/>
                </a:ext>
              </a:extLst>
            </p:cNvPr>
            <p:cNvCxnSpPr>
              <a:cxnSpLocks/>
              <a:stCxn id="43" idx="5"/>
              <a:endCxn id="4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5987F96-AC98-5BFA-D44C-EDFCCAD40726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35C3E53-AE03-3FE4-3254-51767535155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A893B6F-8544-CDDB-4156-8641DC56E101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1AA24C-32DE-31BB-BC55-36A7AC04C5B5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6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7" y="384541"/>
            <a:ext cx="392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업종 선정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067AFE-CE64-8987-940E-EAC916E472CD}"/>
              </a:ext>
            </a:extLst>
          </p:cNvPr>
          <p:cNvGrpSpPr/>
          <p:nvPr/>
        </p:nvGrpSpPr>
        <p:grpSpPr>
          <a:xfrm>
            <a:off x="1171688" y="1651265"/>
            <a:ext cx="9858052" cy="4710718"/>
            <a:chOff x="1201609" y="1192490"/>
            <a:chExt cx="9858052" cy="47107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8F3124-BA88-DA54-98F8-96D26808AFAC}"/>
                </a:ext>
              </a:extLst>
            </p:cNvPr>
            <p:cNvGrpSpPr/>
            <p:nvPr/>
          </p:nvGrpSpPr>
          <p:grpSpPr>
            <a:xfrm>
              <a:off x="1414270" y="1232322"/>
              <a:ext cx="9363459" cy="4631055"/>
              <a:chOff x="1448906" y="1234580"/>
              <a:chExt cx="9363459" cy="463105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D5E8E7B-50B2-BA79-D4F7-D42185E92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t="1749"/>
              <a:stretch/>
            </p:blipFill>
            <p:spPr>
              <a:xfrm>
                <a:off x="1448906" y="1234580"/>
                <a:ext cx="4314807" cy="452876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2BF2EA0-1701-1CE3-4004-B76D68E88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7072" y="1336870"/>
                <a:ext cx="4985293" cy="4528765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2775B8-5A08-6E95-4BD0-AD8590E08C4D}"/>
                </a:ext>
              </a:extLst>
            </p:cNvPr>
            <p:cNvSpPr/>
            <p:nvPr/>
          </p:nvSpPr>
          <p:spPr>
            <a:xfrm>
              <a:off x="1201609" y="1192490"/>
              <a:ext cx="9858052" cy="4710718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D654EE-D051-F037-DAF0-28F49EAFC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8073" y="1421636"/>
              <a:ext cx="3431060" cy="21341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81C36D-3CAC-0A5C-51AA-932B6C52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9729" y="4934640"/>
              <a:ext cx="6858000" cy="190500"/>
            </a:xfrm>
            <a:prstGeom prst="rect">
              <a:avLst/>
            </a:prstGeom>
          </p:spPr>
        </p:pic>
      </p:grpSp>
      <p:grpSp>
        <p:nvGrpSpPr>
          <p:cNvPr id="18" name="Google Shape;774;p35">
            <a:extLst>
              <a:ext uri="{FF2B5EF4-FFF2-40B4-BE49-F238E27FC236}">
                <a16:creationId xmlns:a16="http://schemas.microsoft.com/office/drawing/2014/main" id="{903D5366-2C19-B459-286F-BAED2FDF0F9B}"/>
              </a:ext>
            </a:extLst>
          </p:cNvPr>
          <p:cNvGrpSpPr/>
          <p:nvPr/>
        </p:nvGrpSpPr>
        <p:grpSpPr>
          <a:xfrm>
            <a:off x="1678345" y="839958"/>
            <a:ext cx="8655071" cy="688120"/>
            <a:chOff x="2789645" y="5709638"/>
            <a:chExt cx="6477797" cy="688120"/>
          </a:xfrm>
        </p:grpSpPr>
        <p:sp>
          <p:nvSpPr>
            <p:cNvPr id="19" name="Google Shape;778;p35">
              <a:extLst>
                <a:ext uri="{FF2B5EF4-FFF2-40B4-BE49-F238E27FC236}">
                  <a16:creationId xmlns:a16="http://schemas.microsoft.com/office/drawing/2014/main" id="{FDC9C1FB-20ED-F281-DC5D-92413BA741E4}"/>
                </a:ext>
              </a:extLst>
            </p:cNvPr>
            <p:cNvSpPr txBox="1"/>
            <p:nvPr/>
          </p:nvSpPr>
          <p:spPr>
            <a:xfrm>
              <a:off x="2789645" y="5751468"/>
              <a:ext cx="620459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신촌동의 회귀분석 결과 역시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, </a:t>
              </a: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Omnibus</a:t>
              </a: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의 큰 값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(=</a:t>
              </a: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정규분포 따름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을 띠며</a:t>
              </a: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독립성이 있음</a:t>
              </a:r>
              <a:endParaRPr lang="en-US" altLang="ko-KR" sz="12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👉🏻 결정계수는 낮아 설명력은 낮으나 회귀 계수들이 통계적으로 유의미하다고 판단됨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20" name="Google Shape;775;p35">
              <a:extLst>
                <a:ext uri="{FF2B5EF4-FFF2-40B4-BE49-F238E27FC236}">
                  <a16:creationId xmlns:a16="http://schemas.microsoft.com/office/drawing/2014/main" id="{A37E43CC-8986-9BB9-AD63-69FF3B6CE17B}"/>
                </a:ext>
              </a:extLst>
            </p:cNvPr>
            <p:cNvGrpSpPr/>
            <p:nvPr/>
          </p:nvGrpSpPr>
          <p:grpSpPr>
            <a:xfrm>
              <a:off x="2924542" y="5709638"/>
              <a:ext cx="6342900" cy="688120"/>
              <a:chOff x="2924542" y="5709638"/>
              <a:chExt cx="6342900" cy="688120"/>
            </a:xfrm>
          </p:grpSpPr>
          <p:sp>
            <p:nvSpPr>
              <p:cNvPr id="21" name="Google Shape;776;p35">
                <a:extLst>
                  <a:ext uri="{FF2B5EF4-FFF2-40B4-BE49-F238E27FC236}">
                    <a16:creationId xmlns:a16="http://schemas.microsoft.com/office/drawing/2014/main" id="{AA927851-B33D-949A-B218-56465027D0A7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2" name="Google Shape;777;p35">
                <a:extLst>
                  <a:ext uri="{FF2B5EF4-FFF2-40B4-BE49-F238E27FC236}">
                    <a16:creationId xmlns:a16="http://schemas.microsoft.com/office/drawing/2014/main" id="{0F4D8658-FDB6-F5D4-5C71-8B9D154C7630}"/>
                  </a:ext>
                </a:extLst>
              </p:cNvPr>
              <p:cNvSpPr/>
              <p:nvPr/>
            </p:nvSpPr>
            <p:spPr>
              <a:xfrm>
                <a:off x="3098675" y="5709638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3" name="Google Shape;777;p35">
                <a:extLst>
                  <a:ext uri="{FF2B5EF4-FFF2-40B4-BE49-F238E27FC236}">
                    <a16:creationId xmlns:a16="http://schemas.microsoft.com/office/drawing/2014/main" id="{0989ADB0-40D9-EA49-EC5E-2F5BB39706DC}"/>
                  </a:ext>
                </a:extLst>
              </p:cNvPr>
              <p:cNvSpPr/>
              <p:nvPr/>
            </p:nvSpPr>
            <p:spPr>
              <a:xfrm>
                <a:off x="3098675" y="6332203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16E9A-0AEA-7C77-F694-602855F67D3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C8028C-0293-F5D8-FAE9-87DA3D2B3ADC}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656375-AE51-24F6-361E-5AA07F120730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1F8D724-3524-3AB6-ED98-B7844C9398B4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223744-FE0B-A921-DCA0-E444D473F43B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402F621-DAC9-BD10-9C2F-8714AE48CFB8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9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354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통계적 모델링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76680-2462-0C3D-A792-7665E69EF019}"/>
              </a:ext>
            </a:extLst>
          </p:cNvPr>
          <p:cNvSpPr txBox="1"/>
          <p:nvPr/>
        </p:nvSpPr>
        <p:spPr>
          <a:xfrm>
            <a:off x="1102499" y="1375343"/>
            <a:ext cx="17702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선정된 업종들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D8B0CD-9BFB-7118-C295-3A60E8996D2C}"/>
              </a:ext>
            </a:extLst>
          </p:cNvPr>
          <p:cNvGrpSpPr/>
          <p:nvPr/>
        </p:nvGrpSpPr>
        <p:grpSpPr>
          <a:xfrm>
            <a:off x="1494533" y="1967679"/>
            <a:ext cx="8697745" cy="4316526"/>
            <a:chOff x="1494533" y="1967679"/>
            <a:chExt cx="8697745" cy="4316526"/>
          </a:xfrm>
        </p:grpSpPr>
        <p:sp>
          <p:nvSpPr>
            <p:cNvPr id="5" name="Google Shape;779;p35">
              <a:extLst>
                <a:ext uri="{FF2B5EF4-FFF2-40B4-BE49-F238E27FC236}">
                  <a16:creationId xmlns:a16="http://schemas.microsoft.com/office/drawing/2014/main" id="{B688FEFE-DFD1-B947-3805-CB21DFD86D99}"/>
                </a:ext>
              </a:extLst>
            </p:cNvPr>
            <p:cNvSpPr/>
            <p:nvPr/>
          </p:nvSpPr>
          <p:spPr>
            <a:xfrm>
              <a:off x="4034749" y="5862958"/>
              <a:ext cx="1410912" cy="304880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26" name="Google Shape;779;p35">
              <a:extLst>
                <a:ext uri="{FF2B5EF4-FFF2-40B4-BE49-F238E27FC236}">
                  <a16:creationId xmlns:a16="http://schemas.microsoft.com/office/drawing/2014/main" id="{AC1BA3E6-ED89-35AF-422A-5BC369759908}"/>
                </a:ext>
              </a:extLst>
            </p:cNvPr>
            <p:cNvSpPr/>
            <p:nvPr/>
          </p:nvSpPr>
          <p:spPr>
            <a:xfrm>
              <a:off x="7418763" y="3690858"/>
              <a:ext cx="1410912" cy="304880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25" name="Google Shape;604;p45">
              <a:extLst>
                <a:ext uri="{FF2B5EF4-FFF2-40B4-BE49-F238E27FC236}">
                  <a16:creationId xmlns:a16="http://schemas.microsoft.com/office/drawing/2014/main" id="{73ADCC1B-9F71-D30C-128D-EF11CB2D4945}"/>
                </a:ext>
              </a:extLst>
            </p:cNvPr>
            <p:cNvSpPr txBox="1"/>
            <p:nvPr/>
          </p:nvSpPr>
          <p:spPr>
            <a:xfrm>
              <a:off x="1494533" y="1967679"/>
              <a:ext cx="8697745" cy="4316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C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●</a:t>
              </a:r>
              <a:r>
                <a:rPr lang="en-US" altLang="ko-KR" sz="2000" b="1" dirty="0">
                  <a:solidFill>
                    <a:srgbClr val="FF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sz="2000" b="1" dirty="0">
                  <a:solidFill>
                    <a:srgbClr val="C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압구정동</a:t>
              </a:r>
              <a:endParaRPr lang="en-US" altLang="ko-KR" sz="2000" b="1" dirty="0">
                <a:solidFill>
                  <a:srgbClr val="C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:</a:t>
              </a:r>
              <a:r>
                <a:rPr lang="ko-KR" altLang="en-US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편의점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서적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육류판매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미용실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호프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간이주점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한식음식점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중식음식점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양식음식점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화장품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외국어학원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커피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음료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전자상거래업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일식음식점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의약품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일반의류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운동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경기용품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스포츠클럽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한의원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신발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안경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치과의원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일반의원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제과점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가방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시계및귀금속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컴퓨터및주변장치판매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인테리어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슈퍼마켓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일반교습학원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패스트푸드점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예술학원 </a:t>
              </a: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가구   </a:t>
              </a:r>
              <a:r>
                <a:rPr lang="ko-KR" altLang="en-US" i="0" u="none" strike="noStrike" cap="none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👉🏻</a:t>
              </a:r>
              <a:r>
                <a:rPr lang="en-US" altLang="ko-KR" b="1" i="0" u="none" strike="noStrike" cap="none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b="1" i="0" u="none" strike="noStrike" cap="none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총 </a:t>
              </a:r>
              <a:r>
                <a:rPr lang="en-US" altLang="ko-KR" b="1" i="0" u="none" strike="noStrike" cap="none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32</a:t>
              </a:r>
              <a:r>
                <a:rPr lang="ko-KR" altLang="en-US" b="1" i="0" u="none" strike="noStrike" cap="none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개 업종</a:t>
              </a:r>
              <a:endParaRPr lang="en-US" altLang="ko-KR" sz="16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900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0C275B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●</a:t>
              </a:r>
              <a:r>
                <a:rPr lang="en-US" altLang="ko-KR" sz="2000" b="1" dirty="0">
                  <a:solidFill>
                    <a:srgbClr val="FF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sz="2000" b="1" dirty="0">
                  <a:solidFill>
                    <a:srgbClr val="0C275B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신촌동</a:t>
              </a:r>
              <a:endParaRPr lang="en-US" altLang="ko-KR" sz="2000" b="1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:</a:t>
              </a:r>
              <a:r>
                <a:rPr lang="ko-KR" altLang="en-US" sz="16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육류판매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호프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간이주점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예술학원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슈퍼마켓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화장품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운동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경기용품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커피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음료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조명용품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한식음식점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일반의원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외국어학원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중식음식점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편의점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분식전문점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패스트푸드점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일반의류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의약품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가방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신발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서적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안경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미용실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양식음식점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한의원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제과점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치과의원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스포츠클럽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/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시계및귀금속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 </a:t>
              </a:r>
              <a:r>
                <a:rPr lang="ko-KR" altLang="en-US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👉🏻</a:t>
              </a:r>
              <a:r>
                <a:rPr lang="en-US" altLang="ko-KR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 </a:t>
              </a:r>
              <a:r>
                <a:rPr lang="ko-KR" altLang="en-US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총 </a:t>
              </a:r>
              <a:r>
                <a:rPr lang="en-US" altLang="ko-KR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29</a:t>
              </a:r>
              <a:r>
                <a:rPr lang="ko-KR" altLang="en-US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개 업종</a:t>
              </a:r>
              <a:endParaRPr lang="en-US" altLang="ko-KR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FDB1BB-D1B2-8FB1-9426-8C87D6DCB2C6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AC18AD4-CA4B-2C14-ABB4-13EE6105E46D}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192FFF-2345-37A6-49E8-9BBCA8DA6D75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D60A18B-3C3D-7D5A-5B3C-08F48C353220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3453D1-AC60-7902-06AF-32053D8D86E7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54B25AD-19B0-17E4-8432-B552C002084E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D54C3C-6CD9-7D2D-3C65-05C80AB3EBE0}"/>
              </a:ext>
            </a:extLst>
          </p:cNvPr>
          <p:cNvCxnSpPr>
            <a:cxnSpLocks/>
          </p:cNvCxnSpPr>
          <p:nvPr/>
        </p:nvCxnSpPr>
        <p:spPr>
          <a:xfrm flipH="1">
            <a:off x="573374" y="1814495"/>
            <a:ext cx="10747079" cy="0"/>
          </a:xfrm>
          <a:prstGeom prst="line">
            <a:avLst/>
          </a:prstGeom>
          <a:ln w="57150">
            <a:solidFill>
              <a:srgbClr val="BFBFBF">
                <a:alpha val="69804"/>
              </a:srgb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68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9594EB-556C-6180-4AB9-9F3519BED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F3AABF-F3C3-DD05-5576-F0228BD740CA}"/>
              </a:ext>
            </a:extLst>
          </p:cNvPr>
          <p:cNvGrpSpPr/>
          <p:nvPr/>
        </p:nvGrpSpPr>
        <p:grpSpPr>
          <a:xfrm>
            <a:off x="4680154" y="1695241"/>
            <a:ext cx="2831691" cy="3467517"/>
            <a:chOff x="4749344" y="1718735"/>
            <a:chExt cx="2831691" cy="346751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8CBCD52-3C78-F785-04E4-C6827D294CB5}"/>
                </a:ext>
              </a:extLst>
            </p:cNvPr>
            <p:cNvSpPr/>
            <p:nvPr/>
          </p:nvSpPr>
          <p:spPr>
            <a:xfrm>
              <a:off x="4749344" y="1718735"/>
              <a:ext cx="2831691" cy="34675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DC4B4D-DD0B-33F8-90E6-551A41FA0C8C}"/>
                </a:ext>
              </a:extLst>
            </p:cNvPr>
            <p:cNvSpPr txBox="1"/>
            <p:nvPr/>
          </p:nvSpPr>
          <p:spPr>
            <a:xfrm>
              <a:off x="5447169" y="1974853"/>
              <a:ext cx="1436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 모델링</a:t>
              </a:r>
            </a:p>
          </p:txBody>
        </p:sp>
        <p:pic>
          <p:nvPicPr>
            <p:cNvPr id="27" name="그림 26" descr="스케치, 도표, 라인, 블랙이(가) 표시된 사진&#10;&#10;자동 생성된 설명">
              <a:extLst>
                <a:ext uri="{FF2B5EF4-FFF2-40B4-BE49-F238E27FC236}">
                  <a16:creationId xmlns:a16="http://schemas.microsoft.com/office/drawing/2014/main" id="{55083787-93FB-F65F-7A42-EFBCD77C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913" y="2690635"/>
              <a:ext cx="2237292" cy="161633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ECA2C-83A0-D923-4429-CCE3E1F62479}"/>
                </a:ext>
              </a:extLst>
            </p:cNvPr>
            <p:cNvSpPr txBox="1"/>
            <p:nvPr/>
          </p:nvSpPr>
          <p:spPr>
            <a:xfrm>
              <a:off x="6883209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2022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EE2809-014D-14E7-8646-451DC0EC0C60}"/>
                </a:ext>
              </a:extLst>
            </p:cNvPr>
            <p:cNvSpPr txBox="1"/>
            <p:nvPr/>
          </p:nvSpPr>
          <p:spPr>
            <a:xfrm>
              <a:off x="6533490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2021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D23B26-D219-F00D-350A-5C697668B894}"/>
                </a:ext>
              </a:extLst>
            </p:cNvPr>
            <p:cNvSpPr txBox="1"/>
            <p:nvPr/>
          </p:nvSpPr>
          <p:spPr>
            <a:xfrm>
              <a:off x="6160228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2020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965C0-809D-FC48-1CE3-582F01CAB1F5}"/>
                </a:ext>
              </a:extLst>
            </p:cNvPr>
            <p:cNvSpPr txBox="1"/>
            <p:nvPr/>
          </p:nvSpPr>
          <p:spPr>
            <a:xfrm>
              <a:off x="5760178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2019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E2888-C491-4C44-16BB-055A0B004D90}"/>
                </a:ext>
              </a:extLst>
            </p:cNvPr>
            <p:cNvSpPr txBox="1"/>
            <p:nvPr/>
          </p:nvSpPr>
          <p:spPr>
            <a:xfrm>
              <a:off x="5373756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2018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1B0AEA-45EC-1315-FCA6-AD8B2046B63E}"/>
                </a:ext>
              </a:extLst>
            </p:cNvPr>
            <p:cNvSpPr txBox="1"/>
            <p:nvPr/>
          </p:nvSpPr>
          <p:spPr>
            <a:xfrm>
              <a:off x="4961924" y="4396458"/>
              <a:ext cx="436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pc="-15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2017</a:t>
              </a:r>
              <a:endParaRPr lang="ko-KR" altLang="en-US" sz="1000" b="1" spc="-15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54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7" y="384541"/>
            <a:ext cx="429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 데이터 모델링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6DC0ED-69D9-DF16-E787-36928A564187}"/>
              </a:ext>
            </a:extLst>
          </p:cNvPr>
          <p:cNvGrpSpPr/>
          <p:nvPr/>
        </p:nvGrpSpPr>
        <p:grpSpPr>
          <a:xfrm>
            <a:off x="2032077" y="5125140"/>
            <a:ext cx="8474833" cy="688120"/>
            <a:chOff x="2032077" y="4279045"/>
            <a:chExt cx="8474833" cy="688120"/>
          </a:xfrm>
        </p:grpSpPr>
        <p:sp>
          <p:nvSpPr>
            <p:cNvPr id="12" name="Google Shape;779;p35">
              <a:extLst>
                <a:ext uri="{FF2B5EF4-FFF2-40B4-BE49-F238E27FC236}">
                  <a16:creationId xmlns:a16="http://schemas.microsoft.com/office/drawing/2014/main" id="{2023B707-AD7A-291B-891B-A12EEDB46E43}"/>
                </a:ext>
              </a:extLst>
            </p:cNvPr>
            <p:cNvSpPr/>
            <p:nvPr/>
          </p:nvSpPr>
          <p:spPr>
            <a:xfrm>
              <a:off x="7689999" y="4543767"/>
              <a:ext cx="2287440" cy="164197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3" name="Google Shape;774;p35">
              <a:extLst>
                <a:ext uri="{FF2B5EF4-FFF2-40B4-BE49-F238E27FC236}">
                  <a16:creationId xmlns:a16="http://schemas.microsoft.com/office/drawing/2014/main" id="{912A9CF9-927F-7A6F-6841-C8B95AB80EDC}"/>
                </a:ext>
              </a:extLst>
            </p:cNvPr>
            <p:cNvGrpSpPr/>
            <p:nvPr/>
          </p:nvGrpSpPr>
          <p:grpSpPr>
            <a:xfrm>
              <a:off x="2032077" y="4279045"/>
              <a:ext cx="8474833" cy="688120"/>
              <a:chOff x="2924542" y="5709638"/>
              <a:chExt cx="6342900" cy="688120"/>
            </a:xfrm>
          </p:grpSpPr>
          <p:sp>
            <p:nvSpPr>
              <p:cNvPr id="14" name="Google Shape;778;p35">
                <a:extLst>
                  <a:ext uri="{FF2B5EF4-FFF2-40B4-BE49-F238E27FC236}">
                    <a16:creationId xmlns:a16="http://schemas.microsoft.com/office/drawing/2014/main" id="{73631315-39CB-4190-576A-608B466D335B}"/>
                  </a:ext>
                </a:extLst>
              </p:cNvPr>
              <p:cNvSpPr txBox="1"/>
              <p:nvPr/>
            </p:nvSpPr>
            <p:spPr>
              <a:xfrm>
                <a:off x="2964811" y="5718691"/>
                <a:ext cx="6204594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ko-KR" altLang="en-US" sz="2000" b="1" i="0" u="none" strike="noStrike" cap="none" dirty="0">
                    <a:solidFill>
                      <a:srgbClr val="222A35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외생적인 요인이 작용하는 매출 데이터 특성을 고려해 </a:t>
                </a:r>
                <a:r>
                  <a:rPr lang="en-US" sz="2000" b="1" i="0" u="none" strike="noStrike" cap="none" dirty="0">
                    <a:solidFill>
                      <a:srgbClr val="222A35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SARIMA</a:t>
                </a:r>
                <a:r>
                  <a:rPr lang="ko-KR" altLang="en-US" sz="2000" b="1" i="0" u="none" strike="noStrike" cap="none" dirty="0">
                    <a:solidFill>
                      <a:srgbClr val="222A35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로 최종 결정</a:t>
                </a:r>
                <a:endParaRPr sz="2000" b="0" i="0" u="none" strike="noStrike" cap="none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grpSp>
            <p:nvGrpSpPr>
              <p:cNvPr id="15" name="Google Shape;775;p35">
                <a:extLst>
                  <a:ext uri="{FF2B5EF4-FFF2-40B4-BE49-F238E27FC236}">
                    <a16:creationId xmlns:a16="http://schemas.microsoft.com/office/drawing/2014/main" id="{73FF0C28-8CFA-B7FE-E587-71BE4A6A85B2}"/>
                  </a:ext>
                </a:extLst>
              </p:cNvPr>
              <p:cNvGrpSpPr/>
              <p:nvPr/>
            </p:nvGrpSpPr>
            <p:grpSpPr>
              <a:xfrm>
                <a:off x="2924542" y="5709638"/>
                <a:ext cx="6342900" cy="688120"/>
                <a:chOff x="2924542" y="5709638"/>
                <a:chExt cx="6342900" cy="688120"/>
              </a:xfrm>
            </p:grpSpPr>
            <p:sp>
              <p:nvSpPr>
                <p:cNvPr id="16" name="Google Shape;776;p35">
                  <a:extLst>
                    <a:ext uri="{FF2B5EF4-FFF2-40B4-BE49-F238E27FC236}">
                      <a16:creationId xmlns:a16="http://schemas.microsoft.com/office/drawing/2014/main" id="{779B9C14-A314-DD1D-1439-C0D6463B3EA9}"/>
                    </a:ext>
                  </a:extLst>
                </p:cNvPr>
                <p:cNvSpPr/>
                <p:nvPr/>
              </p:nvSpPr>
              <p:spPr>
                <a:xfrm>
                  <a:off x="2924542" y="5746134"/>
                  <a:ext cx="6342900" cy="627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C275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17" name="Google Shape;777;p35">
                  <a:extLst>
                    <a:ext uri="{FF2B5EF4-FFF2-40B4-BE49-F238E27FC236}">
                      <a16:creationId xmlns:a16="http://schemas.microsoft.com/office/drawing/2014/main" id="{DCF91161-0F9D-1099-E39D-4190342C9D16}"/>
                    </a:ext>
                  </a:extLst>
                </p:cNvPr>
                <p:cNvSpPr/>
                <p:nvPr/>
              </p:nvSpPr>
              <p:spPr>
                <a:xfrm>
                  <a:off x="3098675" y="5709638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18" name="Google Shape;777;p35">
                  <a:extLst>
                    <a:ext uri="{FF2B5EF4-FFF2-40B4-BE49-F238E27FC236}">
                      <a16:creationId xmlns:a16="http://schemas.microsoft.com/office/drawing/2014/main" id="{47A3D380-7DBE-A3FA-5143-FEAF83888604}"/>
                    </a:ext>
                  </a:extLst>
                </p:cNvPr>
                <p:cNvSpPr/>
                <p:nvPr/>
              </p:nvSpPr>
              <p:spPr>
                <a:xfrm>
                  <a:off x="3098675" y="6332203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25B66E-81C6-C258-B58B-4B1C8B63D130}"/>
              </a:ext>
            </a:extLst>
          </p:cNvPr>
          <p:cNvGrpSpPr/>
          <p:nvPr/>
        </p:nvGrpSpPr>
        <p:grpSpPr>
          <a:xfrm>
            <a:off x="974691" y="3067464"/>
            <a:ext cx="1765058" cy="523180"/>
            <a:chOff x="1662271" y="1401367"/>
            <a:chExt cx="1765058" cy="523180"/>
          </a:xfrm>
        </p:grpSpPr>
        <p:sp>
          <p:nvSpPr>
            <p:cNvPr id="20" name="Google Shape;779;p35">
              <a:extLst>
                <a:ext uri="{FF2B5EF4-FFF2-40B4-BE49-F238E27FC236}">
                  <a16:creationId xmlns:a16="http://schemas.microsoft.com/office/drawing/2014/main" id="{D0A3B85E-7DDE-419C-F914-5B8352E39CA2}"/>
                </a:ext>
              </a:extLst>
            </p:cNvPr>
            <p:cNvSpPr/>
            <p:nvPr/>
          </p:nvSpPr>
          <p:spPr>
            <a:xfrm>
              <a:off x="1770897" y="1662958"/>
              <a:ext cx="1656432" cy="144072"/>
            </a:xfrm>
            <a:prstGeom prst="rect">
              <a:avLst/>
            </a:prstGeom>
            <a:solidFill>
              <a:srgbClr val="A5D5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21" name="Google Shape;604;p45">
              <a:extLst>
                <a:ext uri="{FF2B5EF4-FFF2-40B4-BE49-F238E27FC236}">
                  <a16:creationId xmlns:a16="http://schemas.microsoft.com/office/drawing/2014/main" id="{DAF04F87-837C-0030-E0C3-DF2BAEE5724B}"/>
                </a:ext>
              </a:extLst>
            </p:cNvPr>
            <p:cNvSpPr txBox="1"/>
            <p:nvPr/>
          </p:nvSpPr>
          <p:spPr>
            <a:xfrm>
              <a:off x="1662271" y="1401367"/>
              <a:ext cx="127687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ETS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FBD2F9-DD9A-850E-3F8E-0AF345471938}"/>
              </a:ext>
            </a:extLst>
          </p:cNvPr>
          <p:cNvGrpSpPr/>
          <p:nvPr/>
        </p:nvGrpSpPr>
        <p:grpSpPr>
          <a:xfrm>
            <a:off x="974690" y="1413503"/>
            <a:ext cx="1765059" cy="523180"/>
            <a:chOff x="1662270" y="1401367"/>
            <a:chExt cx="1765059" cy="523180"/>
          </a:xfrm>
        </p:grpSpPr>
        <p:sp>
          <p:nvSpPr>
            <p:cNvPr id="23" name="Google Shape;779;p35">
              <a:extLst>
                <a:ext uri="{FF2B5EF4-FFF2-40B4-BE49-F238E27FC236}">
                  <a16:creationId xmlns:a16="http://schemas.microsoft.com/office/drawing/2014/main" id="{0363282F-BF9F-45F8-8F49-0BE95D35301D}"/>
                </a:ext>
              </a:extLst>
            </p:cNvPr>
            <p:cNvSpPr/>
            <p:nvPr/>
          </p:nvSpPr>
          <p:spPr>
            <a:xfrm>
              <a:off x="1770897" y="1662958"/>
              <a:ext cx="1656432" cy="144072"/>
            </a:xfrm>
            <a:prstGeom prst="rect">
              <a:avLst/>
            </a:prstGeom>
            <a:solidFill>
              <a:srgbClr val="A5D5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24" name="Google Shape;604;p45">
              <a:extLst>
                <a:ext uri="{FF2B5EF4-FFF2-40B4-BE49-F238E27FC236}">
                  <a16:creationId xmlns:a16="http://schemas.microsoft.com/office/drawing/2014/main" id="{82008A59-24B2-5A90-9869-343F10230CAE}"/>
                </a:ext>
              </a:extLst>
            </p:cNvPr>
            <p:cNvSpPr txBox="1"/>
            <p:nvPr/>
          </p:nvSpPr>
          <p:spPr>
            <a:xfrm>
              <a:off x="1662270" y="1401367"/>
              <a:ext cx="165643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SARIMA</a:t>
              </a:r>
            </a:p>
          </p:txBody>
        </p:sp>
      </p:grpSp>
      <p:sp>
        <p:nvSpPr>
          <p:cNvPr id="25" name="Google Shape;604;p45">
            <a:extLst>
              <a:ext uri="{FF2B5EF4-FFF2-40B4-BE49-F238E27FC236}">
                <a16:creationId xmlns:a16="http://schemas.microsoft.com/office/drawing/2014/main" id="{DBE10AF8-C0D3-28CA-56E4-4DC0D728A7C2}"/>
              </a:ext>
            </a:extLst>
          </p:cNvPr>
          <p:cNvSpPr txBox="1"/>
          <p:nvPr/>
        </p:nvSpPr>
        <p:spPr>
          <a:xfrm>
            <a:off x="1065451" y="3623137"/>
            <a:ext cx="1060403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시계열 데이터의 </a:t>
            </a:r>
            <a:r>
              <a:rPr lang="ko-KR" alt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추세</a:t>
            </a:r>
            <a:r>
              <a:rPr lang="en-US" altLang="ko-KR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(Trend), </a:t>
            </a:r>
            <a:r>
              <a:rPr lang="ko-KR" alt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계절성</a:t>
            </a:r>
            <a:r>
              <a:rPr lang="en-US" altLang="ko-KR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(Seasonality), </a:t>
            </a:r>
            <a:r>
              <a:rPr lang="ko-KR" altLang="en-US" sz="1600" b="1" dirty="0" err="1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잔차</a:t>
            </a:r>
            <a:r>
              <a:rPr lang="en-US" altLang="ko-KR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(Error)</a:t>
            </a:r>
            <a:r>
              <a:rPr lang="ko-KR" alt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를 분해하고 패턴을 파악하여 미래 값을 예측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할 수 있는 모델</a:t>
            </a:r>
            <a:endParaRPr lang="en-US" altLang="ko-KR" sz="1600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단점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: 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외생적인 요인을 고려하지 않음</a:t>
            </a:r>
            <a:endParaRPr lang="en-US" sz="1600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26" name="Google Shape;604;p45">
            <a:extLst>
              <a:ext uri="{FF2B5EF4-FFF2-40B4-BE49-F238E27FC236}">
                <a16:creationId xmlns:a16="http://schemas.microsoft.com/office/drawing/2014/main" id="{62299F5A-E2C9-BC0E-4CCA-8FA7D5688A16}"/>
              </a:ext>
            </a:extLst>
          </p:cNvPr>
          <p:cNvSpPr txBox="1"/>
          <p:nvPr/>
        </p:nvSpPr>
        <p:spPr>
          <a:xfrm>
            <a:off x="1065451" y="1933685"/>
            <a:ext cx="104080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시계열 데이터의 자기 회귀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, 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이동 평균 성분을 활용하여 예측하는 </a:t>
            </a:r>
            <a:r>
              <a:rPr 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ARIMA</a:t>
            </a:r>
            <a:r>
              <a:rPr lang="ko-KR" alt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모델에 </a:t>
            </a:r>
            <a:r>
              <a:rPr lang="en-US" altLang="ko-KR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+ </a:t>
            </a:r>
            <a:r>
              <a:rPr lang="ko-KR" altLang="en-US" sz="16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계절성까지 고려하여 예측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할 수 있는 모델</a:t>
            </a:r>
            <a:endParaRPr lang="en-US" altLang="ko-KR" sz="1600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단점 </a:t>
            </a:r>
            <a:r>
              <a:rPr lang="en-US" altLang="ko-KR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: </a:t>
            </a:r>
            <a:r>
              <a:rPr lang="ko-KR" altLang="en-US" sz="1600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자동적으로 최적의 파라미터 설정이 불가해 사용자의 설정에 따라 모델 성능에 영향을 미침</a:t>
            </a:r>
            <a:endParaRPr lang="en-US" sz="1600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E4DCE-07A3-1DB7-914E-70B0D110EB9F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C64CA0F-908F-2295-6B86-D0C664683E2E}"/>
                </a:ext>
              </a:extLst>
            </p:cNvPr>
            <p:cNvCxnSpPr>
              <a:cxnSpLocks/>
              <a:stCxn id="29" idx="5"/>
              <a:endCxn id="32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8D90DE6-9C6C-866D-BF58-7A628A87DF9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9D349E-AFF2-2D78-6ADA-2F1BDDCC6C1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247A59-7EEF-6B4D-645B-F51BE349CAFC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C5D2F5C-444D-C74D-9939-FD66C69478F7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40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D1CD64-72F1-0FC2-1888-A50EA3BAFE2F}"/>
              </a:ext>
            </a:extLst>
          </p:cNvPr>
          <p:cNvGrpSpPr/>
          <p:nvPr/>
        </p:nvGrpSpPr>
        <p:grpSpPr>
          <a:xfrm>
            <a:off x="5979277" y="5360831"/>
            <a:ext cx="5363986" cy="923289"/>
            <a:chOff x="5979277" y="5360831"/>
            <a:chExt cx="5363986" cy="923289"/>
          </a:xfrm>
        </p:grpSpPr>
        <p:sp>
          <p:nvSpPr>
            <p:cNvPr id="6" name="Google Shape;779;p35">
              <a:extLst>
                <a:ext uri="{FF2B5EF4-FFF2-40B4-BE49-F238E27FC236}">
                  <a16:creationId xmlns:a16="http://schemas.microsoft.com/office/drawing/2014/main" id="{98FED07D-7CA4-024E-A0C0-573818E80AB6}"/>
                </a:ext>
              </a:extLst>
            </p:cNvPr>
            <p:cNvSpPr/>
            <p:nvPr/>
          </p:nvSpPr>
          <p:spPr>
            <a:xfrm>
              <a:off x="6402892" y="5935312"/>
              <a:ext cx="4765756" cy="259025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34" name="Google Shape;462;p44">
              <a:extLst>
                <a:ext uri="{FF2B5EF4-FFF2-40B4-BE49-F238E27FC236}">
                  <a16:creationId xmlns:a16="http://schemas.microsoft.com/office/drawing/2014/main" id="{9F15FD9E-3E07-2621-ACF2-E91B8BE94F26}"/>
                </a:ext>
              </a:extLst>
            </p:cNvPr>
            <p:cNvSpPr txBox="1"/>
            <p:nvPr/>
          </p:nvSpPr>
          <p:spPr>
            <a:xfrm>
              <a:off x="5979277" y="5360831"/>
              <a:ext cx="5363986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👉🏻 두 가지 방법에서 나온 파라미터 값을 적용해보고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     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오차 값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(RMSE)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가 낮은 파라미터로 선정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하여 모델링</a:t>
              </a:r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979913-9815-F430-8592-0D7D066A8820}"/>
              </a:ext>
            </a:extLst>
          </p:cNvPr>
          <p:cNvGrpSpPr/>
          <p:nvPr/>
        </p:nvGrpSpPr>
        <p:grpSpPr>
          <a:xfrm>
            <a:off x="869913" y="887063"/>
            <a:ext cx="10452174" cy="5369420"/>
            <a:chOff x="603375" y="1099147"/>
            <a:chExt cx="10452174" cy="5369420"/>
          </a:xfrm>
        </p:grpSpPr>
        <p:sp>
          <p:nvSpPr>
            <p:cNvPr id="27" name="Google Shape;462;p44">
              <a:extLst>
                <a:ext uri="{FF2B5EF4-FFF2-40B4-BE49-F238E27FC236}">
                  <a16:creationId xmlns:a16="http://schemas.microsoft.com/office/drawing/2014/main" id="{AFDD34D6-37AE-23EE-FFCD-98C70E976797}"/>
                </a:ext>
              </a:extLst>
            </p:cNvPr>
            <p:cNvSpPr txBox="1"/>
            <p:nvPr/>
          </p:nvSpPr>
          <p:spPr>
            <a:xfrm>
              <a:off x="603375" y="1099147"/>
              <a:ext cx="443208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1.]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최적 파라미터 선정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FA5C269-95B2-4AB8-22A8-DD84A9349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09" y="2070214"/>
              <a:ext cx="4585850" cy="358443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3783E90-C99D-523A-2592-46BEEF7E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709" y="5719244"/>
              <a:ext cx="4585850" cy="74932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716DE97-C448-B991-45C7-6A9E1CCA1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0684"/>
            <a:stretch/>
          </p:blipFill>
          <p:spPr>
            <a:xfrm>
              <a:off x="5741282" y="1820350"/>
              <a:ext cx="4463873" cy="26847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0203A6C-424C-1F93-0B3D-32B1E0E82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4621" r="6866"/>
            <a:stretch/>
          </p:blipFill>
          <p:spPr>
            <a:xfrm>
              <a:off x="6898153" y="4038657"/>
              <a:ext cx="4157396" cy="10501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sp>
          <p:nvSpPr>
            <p:cNvPr id="33" name="Google Shape;462;p44">
              <a:extLst>
                <a:ext uri="{FF2B5EF4-FFF2-40B4-BE49-F238E27FC236}">
                  <a16:creationId xmlns:a16="http://schemas.microsoft.com/office/drawing/2014/main" id="{C35CD3C2-2169-E99A-0F03-32CCF606C4A1}"/>
                </a:ext>
              </a:extLst>
            </p:cNvPr>
            <p:cNvSpPr txBox="1"/>
            <p:nvPr/>
          </p:nvSpPr>
          <p:spPr>
            <a:xfrm>
              <a:off x="5741282" y="1294931"/>
              <a:ext cx="4585850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방법②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 </a:t>
              </a:r>
              <a:r>
                <a:rPr lang="en-US" altLang="ko-KR" sz="1400" b="1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auto_arima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모듈 활용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37" name="Google Shape;462;p44">
              <a:extLst>
                <a:ext uri="{FF2B5EF4-FFF2-40B4-BE49-F238E27FC236}">
                  <a16:creationId xmlns:a16="http://schemas.microsoft.com/office/drawing/2014/main" id="{B401B339-92CF-EDCE-6408-DA0F9FFF89AD}"/>
                </a:ext>
              </a:extLst>
            </p:cNvPr>
            <p:cNvSpPr txBox="1"/>
            <p:nvPr/>
          </p:nvSpPr>
          <p:spPr>
            <a:xfrm>
              <a:off x="749908" y="1530158"/>
              <a:ext cx="4585850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방법 ①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 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매출로 파라미터 산출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8A675C-D085-FF63-E409-DA093159E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1688476-1821-EA64-7287-1B7DA648C7E5}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B5BC409-F46C-87F9-15E2-E521660E3831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E44E4A-4C67-2736-C26E-11033A7D1C5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668E51-0466-E2FE-2F98-2AB05DD439F7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3942017-F6BD-0DF2-B814-FA97057A9E24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24">
            <a:extLst>
              <a:ext uri="{FF2B5EF4-FFF2-40B4-BE49-F238E27FC236}">
                <a16:creationId xmlns:a16="http://schemas.microsoft.com/office/drawing/2014/main" id="{2073A520-4479-0A0F-DF3B-E4C1B62B5F24}"/>
              </a:ext>
            </a:extLst>
          </p:cNvPr>
          <p:cNvGrpSpPr/>
          <p:nvPr/>
        </p:nvGrpSpPr>
        <p:grpSpPr>
          <a:xfrm>
            <a:off x="11464273" y="3076216"/>
            <a:ext cx="413391" cy="705568"/>
            <a:chOff x="4719103" y="4556010"/>
            <a:chExt cx="587655" cy="1002998"/>
          </a:xfrm>
        </p:grpSpPr>
        <p:pic>
          <p:nvPicPr>
            <p:cNvPr id="5" name="Object 78">
              <a:extLst>
                <a:ext uri="{FF2B5EF4-FFF2-40B4-BE49-F238E27FC236}">
                  <a16:creationId xmlns:a16="http://schemas.microsoft.com/office/drawing/2014/main" id="{F295FCD8-69E7-001B-DAEF-9D532EFB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9103" y="4556010"/>
              <a:ext cx="587655" cy="100299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985B02-9CB8-3176-376D-33FBAAD837E1}"/>
              </a:ext>
            </a:extLst>
          </p:cNvPr>
          <p:cNvSpPr txBox="1"/>
          <p:nvPr/>
        </p:nvSpPr>
        <p:spPr>
          <a:xfrm>
            <a:off x="638227" y="384541"/>
            <a:ext cx="429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 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28088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Google Shape;462;p44">
            <a:extLst>
              <a:ext uri="{FF2B5EF4-FFF2-40B4-BE49-F238E27FC236}">
                <a16:creationId xmlns:a16="http://schemas.microsoft.com/office/drawing/2014/main" id="{FC83C769-813C-265C-8F5F-F147C74625B1}"/>
              </a:ext>
            </a:extLst>
          </p:cNvPr>
          <p:cNvSpPr txBox="1"/>
          <p:nvPr/>
        </p:nvSpPr>
        <p:spPr>
          <a:xfrm>
            <a:off x="752812" y="1100502"/>
            <a:ext cx="44320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2.]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모델 학습</a:t>
            </a:r>
            <a:endParaRPr lang="en-US" altLang="ko-KR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2" name="Google Shape;462;p44">
            <a:extLst>
              <a:ext uri="{FF2B5EF4-FFF2-40B4-BE49-F238E27FC236}">
                <a16:creationId xmlns:a16="http://schemas.microsoft.com/office/drawing/2014/main" id="{FF322C3C-40B5-CCFE-D6EB-48CF5AB34EE0}"/>
              </a:ext>
            </a:extLst>
          </p:cNvPr>
          <p:cNvSpPr txBox="1"/>
          <p:nvPr/>
        </p:nvSpPr>
        <p:spPr>
          <a:xfrm>
            <a:off x="5452522" y="945722"/>
            <a:ext cx="4591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3.] 2023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 매출 예측하여 시각화</a:t>
            </a:r>
            <a:endParaRPr lang="en-US" altLang="ko-KR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7FF755-6F65-6D25-2319-34041D62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2" y="1631757"/>
            <a:ext cx="3903112" cy="4260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038F9-E516-09EF-6ADB-8ADA5006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22" y="1477906"/>
            <a:ext cx="4219820" cy="15302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14F02-E0A7-C8A1-9288-59858041F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61" y="1479626"/>
            <a:ext cx="1848108" cy="1314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7F78C33-7625-A56C-A6C5-72E84D8F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32" y="2787279"/>
            <a:ext cx="5857897" cy="3575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230FDB-EAF9-8B9F-58C8-C39405ADAE3D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68A6484-0E0C-B33C-7C4C-02831BFA61D9}"/>
                </a:ext>
              </a:extLst>
            </p:cNvPr>
            <p:cNvCxnSpPr>
              <a:cxnSpLocks/>
              <a:stCxn id="19" idx="5"/>
              <a:endCxn id="22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A7C6D8-F09C-AE57-D533-E2E628F92A4B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488850-2EFB-C090-67E2-875891B2F2C0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FF60D1-A758-E222-8C7A-583B0CDB24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7144C8C-2832-1965-82F6-230BE8BF1572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1024">
            <a:extLst>
              <a:ext uri="{FF2B5EF4-FFF2-40B4-BE49-F238E27FC236}">
                <a16:creationId xmlns:a16="http://schemas.microsoft.com/office/drawing/2014/main" id="{DB0F6012-5CDA-A757-F331-C418C6E33BCB}"/>
              </a:ext>
            </a:extLst>
          </p:cNvPr>
          <p:cNvGrpSpPr/>
          <p:nvPr/>
        </p:nvGrpSpPr>
        <p:grpSpPr>
          <a:xfrm>
            <a:off x="4971886" y="3409388"/>
            <a:ext cx="413391" cy="705568"/>
            <a:chOff x="4719103" y="4556010"/>
            <a:chExt cx="587655" cy="1002998"/>
          </a:xfrm>
        </p:grpSpPr>
        <p:pic>
          <p:nvPicPr>
            <p:cNvPr id="6" name="Object 78">
              <a:extLst>
                <a:ext uri="{FF2B5EF4-FFF2-40B4-BE49-F238E27FC236}">
                  <a16:creationId xmlns:a16="http://schemas.microsoft.com/office/drawing/2014/main" id="{F8CFE2AF-6E4F-FBA4-814B-9AF7BA7D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9103" y="4556010"/>
              <a:ext cx="587655" cy="10029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13C450-18BF-31EF-684A-46FCE3CAFF0B}"/>
              </a:ext>
            </a:extLst>
          </p:cNvPr>
          <p:cNvSpPr txBox="1"/>
          <p:nvPr/>
        </p:nvSpPr>
        <p:spPr>
          <a:xfrm>
            <a:off x="638227" y="384541"/>
            <a:ext cx="429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 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0829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D3A519-F542-DF2C-7234-C02C8A9E7098}"/>
              </a:ext>
            </a:extLst>
          </p:cNvPr>
          <p:cNvSpPr txBox="1"/>
          <p:nvPr/>
        </p:nvSpPr>
        <p:spPr>
          <a:xfrm>
            <a:off x="5820725" y="2607944"/>
            <a:ext cx="55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01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4AF1A-10A4-D72A-D33D-4117CF007BBD}"/>
              </a:ext>
            </a:extLst>
          </p:cNvPr>
          <p:cNvSpPr txBox="1"/>
          <p:nvPr/>
        </p:nvSpPr>
        <p:spPr>
          <a:xfrm>
            <a:off x="5482588" y="3069609"/>
            <a:ext cx="122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Outline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73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9594EB-556C-6180-4AB9-9F3519BED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C113A-D7E0-D87E-2DA6-73EAE00DA85D}"/>
              </a:ext>
            </a:extLst>
          </p:cNvPr>
          <p:cNvGrpSpPr/>
          <p:nvPr/>
        </p:nvGrpSpPr>
        <p:grpSpPr>
          <a:xfrm>
            <a:off x="4680154" y="1695241"/>
            <a:ext cx="2831691" cy="3467517"/>
            <a:chOff x="8229013" y="1735941"/>
            <a:chExt cx="2831691" cy="34675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9909A6B-722C-CE8A-E755-4416427FDCD4}"/>
                </a:ext>
              </a:extLst>
            </p:cNvPr>
            <p:cNvSpPr/>
            <p:nvPr/>
          </p:nvSpPr>
          <p:spPr>
            <a:xfrm>
              <a:off x="8229013" y="1735941"/>
              <a:ext cx="2831691" cy="34675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97E1B-84A5-5961-404B-A250C23C1F41}"/>
                </a:ext>
              </a:extLst>
            </p:cNvPr>
            <p:cNvSpPr txBox="1"/>
            <p:nvPr/>
          </p:nvSpPr>
          <p:spPr>
            <a:xfrm>
              <a:off x="8926838" y="1974853"/>
              <a:ext cx="1436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딥러닝 모델링</a:t>
              </a:r>
            </a:p>
          </p:txBody>
        </p:sp>
        <p:pic>
          <p:nvPicPr>
            <p:cNvPr id="9218" name="Picture 2" descr="딥 러닝 - 무료 전자개 아이콘">
              <a:extLst>
                <a:ext uri="{FF2B5EF4-FFF2-40B4-BE49-F238E27FC236}">
                  <a16:creationId xmlns:a16="http://schemas.microsoft.com/office/drawing/2014/main" id="{C65B63C7-F3FC-921D-FB1A-60CF34E39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22" y="2562273"/>
              <a:ext cx="2290072" cy="229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2719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474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딥러닝 모델링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Google Shape;887;p46">
            <a:extLst>
              <a:ext uri="{FF2B5EF4-FFF2-40B4-BE49-F238E27FC236}">
                <a16:creationId xmlns:a16="http://schemas.microsoft.com/office/drawing/2014/main" id="{68E61F00-23BB-A7A5-EAF9-17A92EA67063}"/>
              </a:ext>
            </a:extLst>
          </p:cNvPr>
          <p:cNvSpPr/>
          <p:nvPr/>
        </p:nvSpPr>
        <p:spPr>
          <a:xfrm>
            <a:off x="6370431" y="2251082"/>
            <a:ext cx="1522285" cy="118248"/>
          </a:xfrm>
          <a:prstGeom prst="parallelogram">
            <a:avLst>
              <a:gd name="adj" fmla="val 25000"/>
            </a:avLst>
          </a:prstGeom>
          <a:solidFill>
            <a:schemeClr val="accent4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Malgun Gothic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E1DC1D-5E90-CE5D-E493-7FFB27C46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4" t="29421" r="10091" b="5442"/>
          <a:stretch/>
        </p:blipFill>
        <p:spPr bwMode="auto">
          <a:xfrm>
            <a:off x="1517759" y="2877351"/>
            <a:ext cx="4525007" cy="30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549702-1F39-9DAC-4976-D238CE33FFF5}"/>
              </a:ext>
            </a:extLst>
          </p:cNvPr>
          <p:cNvGrpSpPr/>
          <p:nvPr/>
        </p:nvGrpSpPr>
        <p:grpSpPr>
          <a:xfrm>
            <a:off x="974690" y="1133140"/>
            <a:ext cx="1765059" cy="523180"/>
            <a:chOff x="1662270" y="1401367"/>
            <a:chExt cx="1765059" cy="523180"/>
          </a:xfrm>
        </p:grpSpPr>
        <p:sp>
          <p:nvSpPr>
            <p:cNvPr id="14" name="Google Shape;779;p35">
              <a:extLst>
                <a:ext uri="{FF2B5EF4-FFF2-40B4-BE49-F238E27FC236}">
                  <a16:creationId xmlns:a16="http://schemas.microsoft.com/office/drawing/2014/main" id="{1C0127EC-AF03-09F5-7151-1379A8947679}"/>
                </a:ext>
              </a:extLst>
            </p:cNvPr>
            <p:cNvSpPr/>
            <p:nvPr/>
          </p:nvSpPr>
          <p:spPr>
            <a:xfrm>
              <a:off x="1770897" y="1662958"/>
              <a:ext cx="1656432" cy="144072"/>
            </a:xfrm>
            <a:prstGeom prst="rect">
              <a:avLst/>
            </a:prstGeom>
            <a:solidFill>
              <a:srgbClr val="A5D5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15" name="Google Shape;604;p45">
              <a:extLst>
                <a:ext uri="{FF2B5EF4-FFF2-40B4-BE49-F238E27FC236}">
                  <a16:creationId xmlns:a16="http://schemas.microsoft.com/office/drawing/2014/main" id="{1736CD27-6763-F9C6-B374-147DB7DD3FEC}"/>
                </a:ext>
              </a:extLst>
            </p:cNvPr>
            <p:cNvSpPr txBox="1"/>
            <p:nvPr/>
          </p:nvSpPr>
          <p:spPr>
            <a:xfrm>
              <a:off x="1662270" y="1401367"/>
              <a:ext cx="165643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rgbClr val="222A35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LSTM</a:t>
              </a:r>
            </a:p>
          </p:txBody>
        </p:sp>
      </p:grpSp>
      <p:sp>
        <p:nvSpPr>
          <p:cNvPr id="16" name="Google Shape;604;p45">
            <a:extLst>
              <a:ext uri="{FF2B5EF4-FFF2-40B4-BE49-F238E27FC236}">
                <a16:creationId xmlns:a16="http://schemas.microsoft.com/office/drawing/2014/main" id="{7C531DAC-7EB6-BBCF-8D1B-279B8A3E661C}"/>
              </a:ext>
            </a:extLst>
          </p:cNvPr>
          <p:cNvSpPr txBox="1"/>
          <p:nvPr/>
        </p:nvSpPr>
        <p:spPr>
          <a:xfrm>
            <a:off x="1065451" y="1653322"/>
            <a:ext cx="104080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RNN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이 가지고 있던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입력 데이터의 길이가 길어지는 경우에 생기는 기울기 소실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en-US" altLang="ko-KR" sz="1400" dirty="0" err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Gradiant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Vanishing)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문제가 개선된 모델</a:t>
            </a:r>
            <a:endParaRPr lang="en-US" altLang="ko-KR" sz="16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시간에 따른 주가 변동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기온 변화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특정 질병의 환자 수 변화 등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 데이터 예측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에 주로 쓰인다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.</a:t>
            </a:r>
            <a:endParaRPr lang="ko-KR" altLang="en-US" sz="16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grpSp>
        <p:nvGrpSpPr>
          <p:cNvPr id="17" name="Google Shape;774;p35">
            <a:extLst>
              <a:ext uri="{FF2B5EF4-FFF2-40B4-BE49-F238E27FC236}">
                <a16:creationId xmlns:a16="http://schemas.microsoft.com/office/drawing/2014/main" id="{D31630E6-9EF6-4019-5CCF-F0D83AA17F23}"/>
              </a:ext>
            </a:extLst>
          </p:cNvPr>
          <p:cNvGrpSpPr/>
          <p:nvPr/>
        </p:nvGrpSpPr>
        <p:grpSpPr>
          <a:xfrm>
            <a:off x="6341064" y="4129934"/>
            <a:ext cx="4625874" cy="688120"/>
            <a:chOff x="2924542" y="5709638"/>
            <a:chExt cx="6342900" cy="688120"/>
          </a:xfrm>
        </p:grpSpPr>
        <p:sp>
          <p:nvSpPr>
            <p:cNvPr id="18" name="Google Shape;778;p35">
              <a:extLst>
                <a:ext uri="{FF2B5EF4-FFF2-40B4-BE49-F238E27FC236}">
                  <a16:creationId xmlns:a16="http://schemas.microsoft.com/office/drawing/2014/main" id="{7D28D643-4C85-859E-783A-80A88B942EEF}"/>
                </a:ext>
              </a:extLst>
            </p:cNvPr>
            <p:cNvSpPr txBox="1"/>
            <p:nvPr/>
          </p:nvSpPr>
          <p:spPr>
            <a:xfrm>
              <a:off x="2964811" y="5718691"/>
              <a:ext cx="6204594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여러 지표를 넣어서 </a:t>
              </a:r>
              <a:r>
                <a:rPr lang="en-US" altLang="ko-KR" sz="20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LSTM </a:t>
              </a:r>
              <a:r>
                <a:rPr lang="ko-KR" altLang="en-US" sz="2000" b="1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모델 생성</a:t>
              </a:r>
              <a:endParaRPr sz="2000" b="1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9" name="Google Shape;775;p35">
              <a:extLst>
                <a:ext uri="{FF2B5EF4-FFF2-40B4-BE49-F238E27FC236}">
                  <a16:creationId xmlns:a16="http://schemas.microsoft.com/office/drawing/2014/main" id="{35B8ED22-47D4-9D11-A110-B10E429188F7}"/>
                </a:ext>
              </a:extLst>
            </p:cNvPr>
            <p:cNvGrpSpPr/>
            <p:nvPr/>
          </p:nvGrpSpPr>
          <p:grpSpPr>
            <a:xfrm>
              <a:off x="2924542" y="5709638"/>
              <a:ext cx="6342900" cy="688120"/>
              <a:chOff x="2924542" y="5709638"/>
              <a:chExt cx="6342900" cy="688120"/>
            </a:xfrm>
          </p:grpSpPr>
          <p:sp>
            <p:nvSpPr>
              <p:cNvPr id="20" name="Google Shape;776;p35">
                <a:extLst>
                  <a:ext uri="{FF2B5EF4-FFF2-40B4-BE49-F238E27FC236}">
                    <a16:creationId xmlns:a16="http://schemas.microsoft.com/office/drawing/2014/main" id="{6E362389-359E-33D4-11E6-22DB930B9BDF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1" name="Google Shape;777;p35">
                <a:extLst>
                  <a:ext uri="{FF2B5EF4-FFF2-40B4-BE49-F238E27FC236}">
                    <a16:creationId xmlns:a16="http://schemas.microsoft.com/office/drawing/2014/main" id="{138FA506-C201-0F96-7647-90410C71B493}"/>
                  </a:ext>
                </a:extLst>
              </p:cNvPr>
              <p:cNvSpPr/>
              <p:nvPr/>
            </p:nvSpPr>
            <p:spPr>
              <a:xfrm>
                <a:off x="3098675" y="5709638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2" name="Google Shape;777;p35">
                <a:extLst>
                  <a:ext uri="{FF2B5EF4-FFF2-40B4-BE49-F238E27FC236}">
                    <a16:creationId xmlns:a16="http://schemas.microsoft.com/office/drawing/2014/main" id="{DABE1942-79F0-B384-EBE1-19C78A2CB019}"/>
                  </a:ext>
                </a:extLst>
              </p:cNvPr>
              <p:cNvSpPr/>
              <p:nvPr/>
            </p:nvSpPr>
            <p:spPr>
              <a:xfrm>
                <a:off x="3098675" y="6332203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A39EFC-9F8D-8D78-891E-AB6AD06B5EB2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1245E0-D631-3DBD-CDC4-96DE42AC19C3}"/>
                </a:ext>
              </a:extLst>
            </p:cNvPr>
            <p:cNvCxnSpPr>
              <a:cxnSpLocks/>
              <a:stCxn id="25" idx="5"/>
              <a:endCxn id="2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ABFCE-E120-8C1C-7082-4AFC15EAB6BB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0865BAC-57BE-573C-7009-B2870E255733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04A0AC-4382-75C9-49D3-E86ED6910412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7DD196-1713-F364-C0B4-97B15BE67AD5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062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ABD6E6-536F-742B-CBC1-77BBD729E4AA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197D270-96CE-8807-E1EA-111614549E98}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DE9BB7-CC24-E5A5-2CB0-ACD8D37D9DE4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504D94C-115B-1BD8-189E-5FD8D97366FF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8BD82F1-538B-6C62-DCAF-E47C4F2F4F67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8F71ADF-7779-9A66-558E-9A48CCFACB40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4E8712-CD06-EB87-CE3D-FF4C2ED8AF4A}"/>
              </a:ext>
            </a:extLst>
          </p:cNvPr>
          <p:cNvGrpSpPr/>
          <p:nvPr/>
        </p:nvGrpSpPr>
        <p:grpSpPr>
          <a:xfrm>
            <a:off x="413185" y="1163726"/>
            <a:ext cx="11257783" cy="4905780"/>
            <a:chOff x="413185" y="1163726"/>
            <a:chExt cx="11257783" cy="4905780"/>
          </a:xfrm>
        </p:grpSpPr>
        <p:pic>
          <p:nvPicPr>
            <p:cNvPr id="23" name="그림 2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6DC69D9-7C82-D69C-8824-F7AFF0BC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56" y="1760555"/>
              <a:ext cx="3375862" cy="14008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24" name="그림 2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AA17B3D5-306D-89E9-1F7D-A5C1EFC5B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84" y="1759214"/>
              <a:ext cx="2897325" cy="35150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sp>
          <p:nvSpPr>
            <p:cNvPr id="25" name="Google Shape;462;p44">
              <a:extLst>
                <a:ext uri="{FF2B5EF4-FFF2-40B4-BE49-F238E27FC236}">
                  <a16:creationId xmlns:a16="http://schemas.microsoft.com/office/drawing/2014/main" id="{C6A2470A-7686-2DC3-0270-04FD43EB6EF2}"/>
                </a:ext>
              </a:extLst>
            </p:cNvPr>
            <p:cNvSpPr txBox="1"/>
            <p:nvPr/>
          </p:nvSpPr>
          <p:spPr>
            <a:xfrm>
              <a:off x="413185" y="1199242"/>
              <a:ext cx="324533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1.]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생성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6" name="Google Shape;462;p44">
              <a:extLst>
                <a:ext uri="{FF2B5EF4-FFF2-40B4-BE49-F238E27FC236}">
                  <a16:creationId xmlns:a16="http://schemas.microsoft.com/office/drawing/2014/main" id="{2BEDA4A9-2DF6-23B0-1035-3C0196C523E8}"/>
                </a:ext>
              </a:extLst>
            </p:cNvPr>
            <p:cNvSpPr txBox="1"/>
            <p:nvPr/>
          </p:nvSpPr>
          <p:spPr>
            <a:xfrm>
              <a:off x="4521223" y="1163726"/>
              <a:ext cx="214663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2.]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정규화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7" name="Google Shape;462;p44">
              <a:extLst>
                <a:ext uri="{FF2B5EF4-FFF2-40B4-BE49-F238E27FC236}">
                  <a16:creationId xmlns:a16="http://schemas.microsoft.com/office/drawing/2014/main" id="{3432DAEF-BDE0-0C95-F23B-0E93637453BC}"/>
                </a:ext>
              </a:extLst>
            </p:cNvPr>
            <p:cNvSpPr txBox="1"/>
            <p:nvPr/>
          </p:nvSpPr>
          <p:spPr>
            <a:xfrm>
              <a:off x="8103475" y="1166981"/>
              <a:ext cx="339899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3.] train, test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생성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pic>
          <p:nvPicPr>
            <p:cNvPr id="28" name="그림 2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35E6F69-3CFE-37FE-D62D-566DAD87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339" y="1760555"/>
              <a:ext cx="2923427" cy="17662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29" name="그림 2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B17E656-B12D-3203-9ADD-81CB18F8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838" y="3760424"/>
              <a:ext cx="2923425" cy="23090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0F44770-61A0-272F-B9F0-69CBE4E3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1656" y="3258356"/>
              <a:ext cx="3380988" cy="150925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grpSp>
          <p:nvGrpSpPr>
            <p:cNvPr id="2" name="그룹 1024">
              <a:extLst>
                <a:ext uri="{FF2B5EF4-FFF2-40B4-BE49-F238E27FC236}">
                  <a16:creationId xmlns:a16="http://schemas.microsoft.com/office/drawing/2014/main" id="{D3B934E0-1205-D436-DB04-1E120A456DD7}"/>
                </a:ext>
              </a:extLst>
            </p:cNvPr>
            <p:cNvGrpSpPr/>
            <p:nvPr/>
          </p:nvGrpSpPr>
          <p:grpSpPr>
            <a:xfrm>
              <a:off x="4003919" y="3090718"/>
              <a:ext cx="413391" cy="705568"/>
              <a:chOff x="4398147" y="4623104"/>
              <a:chExt cx="587655" cy="1002998"/>
            </a:xfrm>
          </p:grpSpPr>
          <p:pic>
            <p:nvPicPr>
              <p:cNvPr id="5" name="Object 78">
                <a:extLst>
                  <a:ext uri="{FF2B5EF4-FFF2-40B4-BE49-F238E27FC236}">
                    <a16:creationId xmlns:a16="http://schemas.microsoft.com/office/drawing/2014/main" id="{23899DAB-A8D8-DFFD-EC70-9B05683DB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8147" y="4623104"/>
                <a:ext cx="587655" cy="1002998"/>
              </a:xfrm>
              <a:prstGeom prst="rect">
                <a:avLst/>
              </a:prstGeom>
            </p:spPr>
          </p:pic>
        </p:grpSp>
        <p:grpSp>
          <p:nvGrpSpPr>
            <p:cNvPr id="6" name="그룹 1024">
              <a:extLst>
                <a:ext uri="{FF2B5EF4-FFF2-40B4-BE49-F238E27FC236}">
                  <a16:creationId xmlns:a16="http://schemas.microsoft.com/office/drawing/2014/main" id="{DB277545-F831-99F1-ACB7-7167DDA0E55C}"/>
                </a:ext>
              </a:extLst>
            </p:cNvPr>
            <p:cNvGrpSpPr/>
            <p:nvPr/>
          </p:nvGrpSpPr>
          <p:grpSpPr>
            <a:xfrm>
              <a:off x="7613778" y="3090718"/>
              <a:ext cx="413391" cy="705568"/>
              <a:chOff x="4398147" y="4623104"/>
              <a:chExt cx="587655" cy="1002998"/>
            </a:xfrm>
          </p:grpSpPr>
          <p:pic>
            <p:nvPicPr>
              <p:cNvPr id="7" name="Object 78">
                <a:extLst>
                  <a:ext uri="{FF2B5EF4-FFF2-40B4-BE49-F238E27FC236}">
                    <a16:creationId xmlns:a16="http://schemas.microsoft.com/office/drawing/2014/main" id="{7A482822-8BAA-92A1-5A57-FFE3C653A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8147" y="4623104"/>
                <a:ext cx="587655" cy="1002998"/>
              </a:xfrm>
              <a:prstGeom prst="rect">
                <a:avLst/>
              </a:prstGeom>
            </p:spPr>
          </p:pic>
        </p:grpSp>
        <p:grpSp>
          <p:nvGrpSpPr>
            <p:cNvPr id="10" name="그룹 1024">
              <a:extLst>
                <a:ext uri="{FF2B5EF4-FFF2-40B4-BE49-F238E27FC236}">
                  <a16:creationId xmlns:a16="http://schemas.microsoft.com/office/drawing/2014/main" id="{04E5DAE1-6A04-A1D6-68F4-ED2B5E0E223C}"/>
                </a:ext>
              </a:extLst>
            </p:cNvPr>
            <p:cNvGrpSpPr/>
            <p:nvPr/>
          </p:nvGrpSpPr>
          <p:grpSpPr>
            <a:xfrm>
              <a:off x="11257577" y="3090718"/>
              <a:ext cx="413391" cy="705568"/>
              <a:chOff x="4398147" y="4623104"/>
              <a:chExt cx="587655" cy="1002998"/>
            </a:xfrm>
          </p:grpSpPr>
          <p:pic>
            <p:nvPicPr>
              <p:cNvPr id="17" name="Object 78">
                <a:extLst>
                  <a:ext uri="{FF2B5EF4-FFF2-40B4-BE49-F238E27FC236}">
                    <a16:creationId xmlns:a16="http://schemas.microsoft.com/office/drawing/2014/main" id="{054A8D40-F197-35B1-C7A3-CE95C27E6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8147" y="4623104"/>
                <a:ext cx="587655" cy="1002998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FAA0D1-4596-8329-F8D1-1C5C3E859FAC}"/>
              </a:ext>
            </a:extLst>
          </p:cNvPr>
          <p:cNvSpPr txBox="1"/>
          <p:nvPr/>
        </p:nvSpPr>
        <p:spPr>
          <a:xfrm>
            <a:off x="638228" y="384541"/>
            <a:ext cx="474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딥러닝 모델링</a:t>
            </a:r>
          </a:p>
        </p:txBody>
      </p:sp>
    </p:spTree>
    <p:extLst>
      <p:ext uri="{BB962C8B-B14F-4D97-AF65-F5344CB8AC3E}">
        <p14:creationId xmlns:p14="http://schemas.microsoft.com/office/powerpoint/2010/main" val="47206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2F0-9549-73DE-4BC2-50E437F06A41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3C43C3-E27B-E005-1A03-214F5530FC99}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8B6D3EF-5D19-AD52-6C6F-363DD712FB6E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D7FC967-5A23-E590-57A3-4C86142C92A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4376576-9546-B47A-3917-DA8C3DF8FD18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697E08E-5F56-5000-161C-08CAD9902C9D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9B9EEB-ACCD-F61F-BC50-5704AF72EF09}"/>
              </a:ext>
            </a:extLst>
          </p:cNvPr>
          <p:cNvGrpSpPr/>
          <p:nvPr/>
        </p:nvGrpSpPr>
        <p:grpSpPr>
          <a:xfrm>
            <a:off x="696004" y="873541"/>
            <a:ext cx="10865424" cy="5555130"/>
            <a:chOff x="638228" y="1072047"/>
            <a:chExt cx="10865424" cy="5555130"/>
          </a:xfrm>
        </p:grpSpPr>
        <p:pic>
          <p:nvPicPr>
            <p:cNvPr id="13" name="그림 1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857CA910-C2CA-D614-4C0C-8DC0C2AB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280" y="1728242"/>
              <a:ext cx="5134969" cy="423571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sp>
          <p:nvSpPr>
            <p:cNvPr id="14" name="Google Shape;462;p44">
              <a:extLst>
                <a:ext uri="{FF2B5EF4-FFF2-40B4-BE49-F238E27FC236}">
                  <a16:creationId xmlns:a16="http://schemas.microsoft.com/office/drawing/2014/main" id="{67D2DD8F-6C2C-BC04-F610-B7EC67DD202A}"/>
                </a:ext>
              </a:extLst>
            </p:cNvPr>
            <p:cNvSpPr txBox="1"/>
            <p:nvPr/>
          </p:nvSpPr>
          <p:spPr>
            <a:xfrm>
              <a:off x="5618732" y="1072047"/>
              <a:ext cx="337245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5.] LSTM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모델 학습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grpSp>
          <p:nvGrpSpPr>
            <p:cNvPr id="15" name="그룹 1024">
              <a:extLst>
                <a:ext uri="{FF2B5EF4-FFF2-40B4-BE49-F238E27FC236}">
                  <a16:creationId xmlns:a16="http://schemas.microsoft.com/office/drawing/2014/main" id="{43219B6A-DC88-A2A9-6564-15BC11B8E432}"/>
                </a:ext>
              </a:extLst>
            </p:cNvPr>
            <p:cNvGrpSpPr/>
            <p:nvPr/>
          </p:nvGrpSpPr>
          <p:grpSpPr>
            <a:xfrm>
              <a:off x="5089877" y="3429000"/>
              <a:ext cx="413391" cy="705568"/>
              <a:chOff x="4719103" y="4556010"/>
              <a:chExt cx="587655" cy="1002998"/>
            </a:xfrm>
          </p:grpSpPr>
          <p:pic>
            <p:nvPicPr>
              <p:cNvPr id="16" name="Object 78">
                <a:extLst>
                  <a:ext uri="{FF2B5EF4-FFF2-40B4-BE49-F238E27FC236}">
                    <a16:creationId xmlns:a16="http://schemas.microsoft.com/office/drawing/2014/main" id="{6D7D2E26-ABA6-E5D3-F6E0-14976402D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19103" y="4556010"/>
                <a:ext cx="587655" cy="1002998"/>
              </a:xfrm>
              <a:prstGeom prst="rect">
                <a:avLst/>
              </a:prstGeom>
            </p:spPr>
          </p:pic>
        </p:grpSp>
        <p:pic>
          <p:nvPicPr>
            <p:cNvPr id="3" name="그림 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B0AA7EE-FC0C-C1B4-ADDC-BACFB2452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"/>
            <a:stretch/>
          </p:blipFill>
          <p:spPr>
            <a:xfrm>
              <a:off x="638228" y="1616243"/>
              <a:ext cx="4225637" cy="501093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</p:pic>
        <p:sp>
          <p:nvSpPr>
            <p:cNvPr id="2" name="Google Shape;462;p44">
              <a:extLst>
                <a:ext uri="{FF2B5EF4-FFF2-40B4-BE49-F238E27FC236}">
                  <a16:creationId xmlns:a16="http://schemas.microsoft.com/office/drawing/2014/main" id="{84D40A36-2469-16C5-09A7-1A41D870838C}"/>
                </a:ext>
              </a:extLst>
            </p:cNvPr>
            <p:cNvSpPr txBox="1"/>
            <p:nvPr/>
          </p:nvSpPr>
          <p:spPr>
            <a:xfrm>
              <a:off x="638228" y="1072047"/>
              <a:ext cx="337245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[Step 4.] LSTM </a:t>
              </a:r>
              <a:r>
                <a: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모델 생성</a:t>
              </a:r>
              <a:endPara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pic>
          <p:nvPicPr>
            <p:cNvPr id="22" name="Object 78">
              <a:extLst>
                <a:ext uri="{FF2B5EF4-FFF2-40B4-BE49-F238E27FC236}">
                  <a16:creationId xmlns:a16="http://schemas.microsoft.com/office/drawing/2014/main" id="{67DFFC13-6EBF-A99C-48D8-BC4054944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0261" y="3429000"/>
              <a:ext cx="413391" cy="70556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7C9CD3-924A-A3FD-899D-51DCC4398051}"/>
              </a:ext>
            </a:extLst>
          </p:cNvPr>
          <p:cNvSpPr txBox="1"/>
          <p:nvPr/>
        </p:nvSpPr>
        <p:spPr>
          <a:xfrm>
            <a:off x="638228" y="384541"/>
            <a:ext cx="474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딥러닝 모델링</a:t>
            </a:r>
          </a:p>
        </p:txBody>
      </p:sp>
    </p:spTree>
    <p:extLst>
      <p:ext uri="{BB962C8B-B14F-4D97-AF65-F5344CB8AC3E}">
        <p14:creationId xmlns:p14="http://schemas.microsoft.com/office/powerpoint/2010/main" val="308309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B85CE0-8E85-453F-A0F0-C42E9935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48" y="1174114"/>
            <a:ext cx="5024763" cy="1571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Google Shape;462;p44">
            <a:extLst>
              <a:ext uri="{FF2B5EF4-FFF2-40B4-BE49-F238E27FC236}">
                <a16:creationId xmlns:a16="http://schemas.microsoft.com/office/drawing/2014/main" id="{3EA11B6E-AD92-4774-6776-816908555438}"/>
              </a:ext>
            </a:extLst>
          </p:cNvPr>
          <p:cNvSpPr txBox="1"/>
          <p:nvPr/>
        </p:nvSpPr>
        <p:spPr>
          <a:xfrm>
            <a:off x="896081" y="1197797"/>
            <a:ext cx="28179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[Step 5.] </a:t>
            </a:r>
            <a:r>
              <a:rPr lang="ko-KR" altLang="en-US" sz="1600" b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예측과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시각화</a:t>
            </a:r>
            <a:endParaRPr lang="en-US" altLang="ko-KR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13" name="그림 12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E0E43EC1-E820-64AF-372E-5A8B119AE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1" y="2602599"/>
            <a:ext cx="5995379" cy="35287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4" name="그림 1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1E5B955-18F5-99F3-DA91-45FE72F2F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3" y="1741387"/>
            <a:ext cx="3620005" cy="15623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5B686E-9C8A-E659-6AEF-264F3F788A8B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ACB2AD-4E3F-F091-2D77-84A3FCB59042}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571D9F0-3609-9EC6-ACFF-0FD2F1B38155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6E7861E-6E34-C066-9D43-D8BEA938C30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062C393-9700-CC47-B487-1A14306868AC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3EBD787-D7C6-2CB9-EC77-94206BDBCED0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0AF77E-9940-C4B1-ACCE-B35B28970B42}"/>
              </a:ext>
            </a:extLst>
          </p:cNvPr>
          <p:cNvSpPr txBox="1"/>
          <p:nvPr/>
        </p:nvSpPr>
        <p:spPr>
          <a:xfrm>
            <a:off x="638228" y="384541"/>
            <a:ext cx="474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예측 모델 선정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: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딥러닝 모델링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508F6-65FE-1974-35B1-F45E889F6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6" y="3429000"/>
            <a:ext cx="3637513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51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9594EB-556C-6180-4AB9-9F3519BEDA28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1EFC0-FB43-B81F-DA7E-11DF39F4DAB6}"/>
              </a:ext>
            </a:extLst>
          </p:cNvPr>
          <p:cNvSpPr txBox="1"/>
          <p:nvPr/>
        </p:nvSpPr>
        <p:spPr>
          <a:xfrm>
            <a:off x="638228" y="384541"/>
            <a:ext cx="1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730071-BBC8-AAAD-901C-0260CC445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26709" r="5490" b="26667"/>
          <a:stretch/>
        </p:blipFill>
        <p:spPr>
          <a:xfrm>
            <a:off x="3703496" y="1888598"/>
            <a:ext cx="4785008" cy="1540402"/>
          </a:xfrm>
          <a:prstGeom prst="rect">
            <a:avLst/>
          </a:prstGeom>
        </p:spPr>
      </p:pic>
      <p:sp>
        <p:nvSpPr>
          <p:cNvPr id="17" name="Google Shape;604;p45">
            <a:extLst>
              <a:ext uri="{FF2B5EF4-FFF2-40B4-BE49-F238E27FC236}">
                <a16:creationId xmlns:a16="http://schemas.microsoft.com/office/drawing/2014/main" id="{AD5C2D84-5323-D774-8C80-22509BC425B5}"/>
              </a:ext>
            </a:extLst>
          </p:cNvPr>
          <p:cNvSpPr txBox="1"/>
          <p:nvPr/>
        </p:nvSpPr>
        <p:spPr>
          <a:xfrm>
            <a:off x="3498126" y="3699814"/>
            <a:ext cx="653487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①</a:t>
            </a:r>
            <a:r>
              <a:rPr lang="ko-KR" altLang="en-US" sz="20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  모델을 사용한 분석 결과와 </a:t>
            </a:r>
            <a:r>
              <a:rPr lang="en-US" altLang="ko-KR" sz="20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GPT</a:t>
            </a:r>
            <a:r>
              <a:rPr lang="ko-KR" altLang="en-US" sz="20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에 넣어서 얻은 결과를 비교</a:t>
            </a:r>
            <a:endParaRPr lang="ko-KR" altLang="en-US" sz="2000" b="1" i="0" u="none" strike="noStrike" cap="none" dirty="0">
              <a:solidFill>
                <a:srgbClr val="222A35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②  </a:t>
            </a:r>
            <a:r>
              <a:rPr lang="ko-KR" altLang="en-US" sz="20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트렌드인 </a:t>
            </a:r>
            <a:r>
              <a:rPr lang="en-US" altLang="ko-KR" sz="20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GPT</a:t>
            </a:r>
            <a:r>
              <a:rPr lang="ko-KR" altLang="en-US" sz="2000" b="1" dirty="0">
                <a:solidFill>
                  <a:srgbClr val="222A35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를 이용해보는 새로운 경험</a:t>
            </a:r>
            <a:endParaRPr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676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36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D38728-4762-460E-838D-B641711E9C5D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BCCB924-407C-90FF-912B-DAABBF654C26}"/>
                </a:ext>
              </a:extLst>
            </p:cNvPr>
            <p:cNvCxnSpPr>
              <a:cxnSpLocks/>
              <a:stCxn id="16" idx="5"/>
              <a:endCxn id="19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34EF72-21C9-3AC7-FDFA-D6EAC53801C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C16EC39-A1E8-79D6-95D7-AD6FFF34DD8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320747C-6ECA-21B1-76F3-273D0805C0EF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79D7CB-6369-C5E2-9479-4F9F70069E42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306DBB-1A32-5DEF-E181-99B66CEE0028}"/>
              </a:ext>
            </a:extLst>
          </p:cNvPr>
          <p:cNvGrpSpPr/>
          <p:nvPr/>
        </p:nvGrpSpPr>
        <p:grpSpPr>
          <a:xfrm>
            <a:off x="358880" y="989552"/>
            <a:ext cx="11474239" cy="5327121"/>
            <a:chOff x="508301" y="986124"/>
            <a:chExt cx="11474239" cy="532712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5976" y="986124"/>
              <a:ext cx="5386387" cy="32034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301" y="1139344"/>
              <a:ext cx="5363164" cy="35417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205" y="2589490"/>
              <a:ext cx="5486332" cy="3723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4363" y="2910200"/>
              <a:ext cx="5468177" cy="32416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0375B1-71D2-9FC7-94BB-22F55A51981D}"/>
              </a:ext>
            </a:extLst>
          </p:cNvPr>
          <p:cNvSpPr txBox="1"/>
          <p:nvPr/>
        </p:nvSpPr>
        <p:spPr>
          <a:xfrm>
            <a:off x="638227" y="384541"/>
            <a:ext cx="389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Chat-GPT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로 예측하기</a:t>
            </a:r>
          </a:p>
        </p:txBody>
      </p:sp>
    </p:spTree>
    <p:extLst>
      <p:ext uri="{BB962C8B-B14F-4D97-AF65-F5344CB8AC3E}">
        <p14:creationId xmlns:p14="http://schemas.microsoft.com/office/powerpoint/2010/main" val="1462901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54B5A-9EAE-7068-DA4D-4F9B8003AE58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Predict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95D686-7105-C851-9821-6BA07E9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27" name="그림 26" descr="텍스트, 흑백, 문서이(가) 표시된 사진&#10;&#10;자동 생성된 설명">
            <a:extLst>
              <a:ext uri="{FF2B5EF4-FFF2-40B4-BE49-F238E27FC236}">
                <a16:creationId xmlns:a16="http://schemas.microsoft.com/office/drawing/2014/main" id="{364A5EA7-37E0-AC16-02A3-D9E8CE532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60" y="1742705"/>
            <a:ext cx="2017088" cy="458887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4A46BC-BE84-E021-09EA-42B2FDB2BC44}"/>
              </a:ext>
            </a:extLst>
          </p:cNvPr>
          <p:cNvGrpSpPr/>
          <p:nvPr/>
        </p:nvGrpSpPr>
        <p:grpSpPr>
          <a:xfrm>
            <a:off x="2776726" y="1651182"/>
            <a:ext cx="1755892" cy="4924343"/>
            <a:chOff x="2762884" y="1510906"/>
            <a:chExt cx="1884020" cy="4971154"/>
          </a:xfrm>
        </p:grpSpPr>
        <p:pic>
          <p:nvPicPr>
            <p:cNvPr id="29" name="그림 28" descr="텍스트, 영수증이(가) 표시된 사진&#10;&#10;자동 생성된 설명">
              <a:extLst>
                <a:ext uri="{FF2B5EF4-FFF2-40B4-BE49-F238E27FC236}">
                  <a16:creationId xmlns:a16="http://schemas.microsoft.com/office/drawing/2014/main" id="{D38E6B3F-0C9A-E6BC-64E5-ACCFC3263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19"/>
            <a:stretch/>
          </p:blipFill>
          <p:spPr>
            <a:xfrm>
              <a:off x="2762885" y="1893185"/>
              <a:ext cx="1884019" cy="4588875"/>
            </a:xfrm>
            <a:prstGeom prst="rect">
              <a:avLst/>
            </a:prstGeom>
          </p:spPr>
        </p:pic>
        <p:pic>
          <p:nvPicPr>
            <p:cNvPr id="30" name="그림 29" descr="텍스트, 영수증이(가) 표시된 사진&#10;&#10;자동 생성된 설명">
              <a:extLst>
                <a:ext uri="{FF2B5EF4-FFF2-40B4-BE49-F238E27FC236}">
                  <a16:creationId xmlns:a16="http://schemas.microsoft.com/office/drawing/2014/main" id="{C2B1F5B6-60B3-E942-FD2D-75FC2CEFD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" b="92591"/>
            <a:stretch/>
          </p:blipFill>
          <p:spPr>
            <a:xfrm>
              <a:off x="2762884" y="1510906"/>
              <a:ext cx="1884019" cy="369291"/>
            </a:xfrm>
            <a:prstGeom prst="rect">
              <a:avLst/>
            </a:prstGeom>
          </p:spPr>
        </p:pic>
      </p:grpSp>
      <p:sp>
        <p:nvSpPr>
          <p:cNvPr id="31" name="Google Shape;462;p44">
            <a:extLst>
              <a:ext uri="{FF2B5EF4-FFF2-40B4-BE49-F238E27FC236}">
                <a16:creationId xmlns:a16="http://schemas.microsoft.com/office/drawing/2014/main" id="{6E768BC9-8FA8-D1D6-E14D-08AB04B2EB60}"/>
              </a:ext>
            </a:extLst>
          </p:cNvPr>
          <p:cNvSpPr txBox="1"/>
          <p:nvPr/>
        </p:nvSpPr>
        <p:spPr>
          <a:xfrm>
            <a:off x="1976674" y="2567732"/>
            <a:ext cx="677078" cy="233700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  <p:txBody>
          <a:bodyPr spcFirstLastPara="1" vert="eaVert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3200" b="1" u="none" strike="noStrike" cap="none" dirty="0">
                <a:solidFill>
                  <a:srgbClr val="000000"/>
                </a:solidFill>
                <a:effectLst>
                  <a:outerShdw blurRad="38100" dist="393700" dir="2700000" sx="128000" sy="128000" algn="tl">
                    <a:srgbClr val="000000">
                      <a:alpha val="24000"/>
                    </a:srgbClr>
                  </a:outerShdw>
                </a:effectLst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압구정동</a:t>
            </a:r>
            <a:endParaRPr sz="3200" b="1" u="none" strike="noStrike" cap="none" dirty="0">
              <a:solidFill>
                <a:srgbClr val="000000"/>
              </a:solidFill>
              <a:effectLst>
                <a:outerShdw blurRad="38100" dist="393700" dir="2700000" sx="128000" sy="128000" algn="tl">
                  <a:srgbClr val="000000">
                    <a:alpha val="24000"/>
                  </a:srgbClr>
                </a:outerShdw>
              </a:effectLst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32" name="Google Shape;779;p35">
            <a:extLst>
              <a:ext uri="{FF2B5EF4-FFF2-40B4-BE49-F238E27FC236}">
                <a16:creationId xmlns:a16="http://schemas.microsoft.com/office/drawing/2014/main" id="{A7C1636A-44D5-9BD4-02FC-130E69F01A99}"/>
              </a:ext>
            </a:extLst>
          </p:cNvPr>
          <p:cNvSpPr/>
          <p:nvPr/>
        </p:nvSpPr>
        <p:spPr>
          <a:xfrm>
            <a:off x="6635304" y="1200066"/>
            <a:ext cx="3286909" cy="171711"/>
          </a:xfrm>
          <a:prstGeom prst="parallelogram">
            <a:avLst>
              <a:gd name="adj" fmla="val 25000"/>
            </a:avLst>
          </a:prstGeom>
          <a:solidFill>
            <a:schemeClr val="accent4">
              <a:alpha val="454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313710-818E-68D5-5F51-B256DCEDF43A}"/>
              </a:ext>
            </a:extLst>
          </p:cNvPr>
          <p:cNvGrpSpPr/>
          <p:nvPr/>
        </p:nvGrpSpPr>
        <p:grpSpPr>
          <a:xfrm>
            <a:off x="1798795" y="920566"/>
            <a:ext cx="8534620" cy="688120"/>
            <a:chOff x="1798795" y="780966"/>
            <a:chExt cx="8534620" cy="688120"/>
          </a:xfrm>
        </p:grpSpPr>
        <p:sp>
          <p:nvSpPr>
            <p:cNvPr id="34" name="Google Shape;778;p35">
              <a:extLst>
                <a:ext uri="{FF2B5EF4-FFF2-40B4-BE49-F238E27FC236}">
                  <a16:creationId xmlns:a16="http://schemas.microsoft.com/office/drawing/2014/main" id="{60F565AA-F868-E2EB-E3C7-7AD44BB8701B}"/>
                </a:ext>
              </a:extLst>
            </p:cNvPr>
            <p:cNvSpPr txBox="1"/>
            <p:nvPr/>
          </p:nvSpPr>
          <p:spPr>
            <a:xfrm>
              <a:off x="1798795" y="910586"/>
              <a:ext cx="829004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Chat GPT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를 활용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업종별 총 매출 금액 데이터에 기반하여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1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년 뒤 매출 상승이 기대되는 업종을 예측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35" name="Google Shape;775;p35">
              <a:extLst>
                <a:ext uri="{FF2B5EF4-FFF2-40B4-BE49-F238E27FC236}">
                  <a16:creationId xmlns:a16="http://schemas.microsoft.com/office/drawing/2014/main" id="{B819A628-F571-5405-B032-951617D33D17}"/>
                </a:ext>
              </a:extLst>
            </p:cNvPr>
            <p:cNvGrpSpPr/>
            <p:nvPr/>
          </p:nvGrpSpPr>
          <p:grpSpPr>
            <a:xfrm>
              <a:off x="1858582" y="780966"/>
              <a:ext cx="8474833" cy="688120"/>
              <a:chOff x="2924542" y="5709638"/>
              <a:chExt cx="6342900" cy="688120"/>
            </a:xfrm>
          </p:grpSpPr>
          <p:sp>
            <p:nvSpPr>
              <p:cNvPr id="36" name="Google Shape;776;p35">
                <a:extLst>
                  <a:ext uri="{FF2B5EF4-FFF2-40B4-BE49-F238E27FC236}">
                    <a16:creationId xmlns:a16="http://schemas.microsoft.com/office/drawing/2014/main" id="{D32DC74A-54A6-CC8D-7773-E814759946BA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37" name="Google Shape;777;p35">
                <a:extLst>
                  <a:ext uri="{FF2B5EF4-FFF2-40B4-BE49-F238E27FC236}">
                    <a16:creationId xmlns:a16="http://schemas.microsoft.com/office/drawing/2014/main" id="{56F291DA-E600-3A03-1720-741283FE490C}"/>
                  </a:ext>
                </a:extLst>
              </p:cNvPr>
              <p:cNvSpPr/>
              <p:nvPr/>
            </p:nvSpPr>
            <p:spPr>
              <a:xfrm>
                <a:off x="3098675" y="5709638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38" name="Google Shape;777;p35">
                <a:extLst>
                  <a:ext uri="{FF2B5EF4-FFF2-40B4-BE49-F238E27FC236}">
                    <a16:creationId xmlns:a16="http://schemas.microsoft.com/office/drawing/2014/main" id="{F77CD545-8CE4-76B0-AB33-40104F266BC9}"/>
                  </a:ext>
                </a:extLst>
              </p:cNvPr>
              <p:cNvSpPr/>
              <p:nvPr/>
            </p:nvSpPr>
            <p:spPr>
              <a:xfrm>
                <a:off x="3098675" y="6332203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sp>
        <p:nvSpPr>
          <p:cNvPr id="39" name="Google Shape;462;p44">
            <a:extLst>
              <a:ext uri="{FF2B5EF4-FFF2-40B4-BE49-F238E27FC236}">
                <a16:creationId xmlns:a16="http://schemas.microsoft.com/office/drawing/2014/main" id="{E6A017A4-11E0-DEE9-DCEA-C33832297262}"/>
              </a:ext>
            </a:extLst>
          </p:cNvPr>
          <p:cNvSpPr txBox="1"/>
          <p:nvPr/>
        </p:nvSpPr>
        <p:spPr>
          <a:xfrm>
            <a:off x="6844082" y="2567732"/>
            <a:ext cx="677078" cy="159911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  <p:txBody>
          <a:bodyPr spcFirstLastPara="1" vert="eaVert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3200" b="1" u="none" strike="noStrike" cap="none" dirty="0">
                <a:solidFill>
                  <a:srgbClr val="000000"/>
                </a:solidFill>
                <a:effectLst>
                  <a:outerShdw blurRad="38100" dist="393700" dir="2700000" sx="128000" sy="128000" algn="tl">
                    <a:srgbClr val="000000">
                      <a:alpha val="24000"/>
                    </a:srgbClr>
                  </a:outerShdw>
                </a:effectLst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신촌동</a:t>
            </a:r>
            <a:endParaRPr sz="3200" b="1" u="none" strike="noStrike" cap="none" dirty="0">
              <a:solidFill>
                <a:srgbClr val="000000"/>
              </a:solidFill>
              <a:effectLst>
                <a:outerShdw blurRad="38100" dist="393700" dir="2700000" sx="128000" sy="128000" algn="tl">
                  <a:srgbClr val="000000">
                    <a:alpha val="24000"/>
                  </a:srgbClr>
                </a:outerShdw>
              </a:effectLst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A57070-13C0-75AC-D68F-08FB1202DC4E}"/>
              </a:ext>
            </a:extLst>
          </p:cNvPr>
          <p:cNvSpPr txBox="1"/>
          <p:nvPr/>
        </p:nvSpPr>
        <p:spPr>
          <a:xfrm>
            <a:off x="638227" y="384541"/>
            <a:ext cx="389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3-2  Chat-GPT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로 예측하기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357B8D-135B-F49F-9E13-7C95B4243D8C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2E8C67-AD64-813E-A4A0-6AD5E03E4149}"/>
                </a:ext>
              </a:extLst>
            </p:cNvPr>
            <p:cNvCxnSpPr>
              <a:cxnSpLocks/>
              <a:stCxn id="12" idx="5"/>
              <a:endCxn id="15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09E7292-CF82-A43D-D27C-7B20A8C7B8CA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9E56CEC-31DA-4890-C372-7E474F1A463A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11D9467-9457-E450-48D1-A1A1AEAA004D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AC26861-8BBA-5EE7-28DB-D1288CDA2F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2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D3A519-F542-DF2C-7234-C02C8A9E7098}"/>
              </a:ext>
            </a:extLst>
          </p:cNvPr>
          <p:cNvSpPr txBox="1"/>
          <p:nvPr/>
        </p:nvSpPr>
        <p:spPr>
          <a:xfrm>
            <a:off x="5794532" y="2607944"/>
            <a:ext cx="60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04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4AF1A-10A4-D72A-D33D-4117CF007BBD}"/>
              </a:ext>
            </a:extLst>
          </p:cNvPr>
          <p:cNvSpPr txBox="1"/>
          <p:nvPr/>
        </p:nvSpPr>
        <p:spPr>
          <a:xfrm>
            <a:off x="5194933" y="3068358"/>
            <a:ext cx="180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Conclusion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9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779;p35">
            <a:extLst>
              <a:ext uri="{FF2B5EF4-FFF2-40B4-BE49-F238E27FC236}">
                <a16:creationId xmlns:a16="http://schemas.microsoft.com/office/drawing/2014/main" id="{01E1E5BA-98E6-6B96-FD6E-0288C2AAB0B9}"/>
              </a:ext>
            </a:extLst>
          </p:cNvPr>
          <p:cNvSpPr/>
          <p:nvPr/>
        </p:nvSpPr>
        <p:spPr>
          <a:xfrm>
            <a:off x="6179820" y="999914"/>
            <a:ext cx="4245982" cy="288000"/>
          </a:xfrm>
          <a:prstGeom prst="parallelogram">
            <a:avLst>
              <a:gd name="adj" fmla="val 2500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F6D22B-9CDE-5293-5197-293CBC3D7025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314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추천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비추천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업종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18" name="Google Shape;774;p35">
            <a:extLst>
              <a:ext uri="{FF2B5EF4-FFF2-40B4-BE49-F238E27FC236}">
                <a16:creationId xmlns:a16="http://schemas.microsoft.com/office/drawing/2014/main" id="{B006420A-C363-61D8-273A-A77D6DC9E29B}"/>
              </a:ext>
            </a:extLst>
          </p:cNvPr>
          <p:cNvGrpSpPr/>
          <p:nvPr/>
        </p:nvGrpSpPr>
        <p:grpSpPr>
          <a:xfrm>
            <a:off x="1658885" y="851733"/>
            <a:ext cx="9014441" cy="555613"/>
            <a:chOff x="2924542" y="5709638"/>
            <a:chExt cx="6342900" cy="688120"/>
          </a:xfrm>
        </p:grpSpPr>
        <p:sp>
          <p:nvSpPr>
            <p:cNvPr id="19" name="Google Shape;778;p35">
              <a:extLst>
                <a:ext uri="{FF2B5EF4-FFF2-40B4-BE49-F238E27FC236}">
                  <a16:creationId xmlns:a16="http://schemas.microsoft.com/office/drawing/2014/main" id="{ADBDC14D-7D8A-6F76-6505-65F361523511}"/>
                </a:ext>
              </a:extLst>
            </p:cNvPr>
            <p:cNvSpPr txBox="1"/>
            <p:nvPr/>
          </p:nvSpPr>
          <p:spPr>
            <a:xfrm>
              <a:off x="2964811" y="5837725"/>
              <a:ext cx="6204594" cy="353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(SARIMA)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와 딥러닝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(LSTM)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 예측 그래프가 모두 상승이면 추천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하락이면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비추천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업종으로 분류</a:t>
              </a:r>
              <a:endParaRPr sz="1600" b="0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20" name="Google Shape;775;p35">
              <a:extLst>
                <a:ext uri="{FF2B5EF4-FFF2-40B4-BE49-F238E27FC236}">
                  <a16:creationId xmlns:a16="http://schemas.microsoft.com/office/drawing/2014/main" id="{F424FF26-E428-2A60-1044-FBAA21D85FA4}"/>
                </a:ext>
              </a:extLst>
            </p:cNvPr>
            <p:cNvGrpSpPr/>
            <p:nvPr/>
          </p:nvGrpSpPr>
          <p:grpSpPr>
            <a:xfrm>
              <a:off x="2924542" y="5709638"/>
              <a:ext cx="6342900" cy="688120"/>
              <a:chOff x="2924542" y="5709638"/>
              <a:chExt cx="6342900" cy="688120"/>
            </a:xfrm>
          </p:grpSpPr>
          <p:sp>
            <p:nvSpPr>
              <p:cNvPr id="22" name="Google Shape;776;p35">
                <a:extLst>
                  <a:ext uri="{FF2B5EF4-FFF2-40B4-BE49-F238E27FC236}">
                    <a16:creationId xmlns:a16="http://schemas.microsoft.com/office/drawing/2014/main" id="{2C298E7F-7966-56DB-9FBA-763C49F21242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3" name="Google Shape;777;p35">
                <a:extLst>
                  <a:ext uri="{FF2B5EF4-FFF2-40B4-BE49-F238E27FC236}">
                    <a16:creationId xmlns:a16="http://schemas.microsoft.com/office/drawing/2014/main" id="{2BB6AE41-9F07-B53C-8CF6-773E8A2B0936}"/>
                  </a:ext>
                </a:extLst>
              </p:cNvPr>
              <p:cNvSpPr/>
              <p:nvPr/>
            </p:nvSpPr>
            <p:spPr>
              <a:xfrm>
                <a:off x="3098675" y="5709638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4" name="Google Shape;777;p35">
                <a:extLst>
                  <a:ext uri="{FF2B5EF4-FFF2-40B4-BE49-F238E27FC236}">
                    <a16:creationId xmlns:a16="http://schemas.microsoft.com/office/drawing/2014/main" id="{8D692EED-4B43-F969-AC63-0CBE4B46D868}"/>
                  </a:ext>
                </a:extLst>
              </p:cNvPr>
              <p:cNvSpPr/>
              <p:nvPr/>
            </p:nvSpPr>
            <p:spPr>
              <a:xfrm>
                <a:off x="3098675" y="6332203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3A56D0-9151-D90E-3E45-5D75D0088FCE}"/>
              </a:ext>
            </a:extLst>
          </p:cNvPr>
          <p:cNvGrpSpPr/>
          <p:nvPr/>
        </p:nvGrpSpPr>
        <p:grpSpPr>
          <a:xfrm>
            <a:off x="1364464" y="1618740"/>
            <a:ext cx="9463071" cy="4737610"/>
            <a:chOff x="1114472" y="1618740"/>
            <a:chExt cx="9463071" cy="473761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CEE182-0FB0-2FE8-72BB-AEB66EB40D90}"/>
                </a:ext>
              </a:extLst>
            </p:cNvPr>
            <p:cNvGrpSpPr/>
            <p:nvPr/>
          </p:nvGrpSpPr>
          <p:grpSpPr>
            <a:xfrm>
              <a:off x="6643656" y="1618740"/>
              <a:ext cx="3933887" cy="4737610"/>
              <a:chOff x="1366372" y="1818378"/>
              <a:chExt cx="3933887" cy="473761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87392" y="1818378"/>
                <a:ext cx="3903992" cy="24043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66372" y="4245364"/>
                <a:ext cx="3933887" cy="23106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4E403DD-A0B3-D91A-F20B-4F617CCAD56F}"/>
                </a:ext>
              </a:extLst>
            </p:cNvPr>
            <p:cNvGrpSpPr/>
            <p:nvPr/>
          </p:nvGrpSpPr>
          <p:grpSpPr>
            <a:xfrm>
              <a:off x="1114472" y="1730779"/>
              <a:ext cx="3933887" cy="4625571"/>
              <a:chOff x="7172372" y="1818378"/>
              <a:chExt cx="3933887" cy="462557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03D6301-A4BB-E5B4-1871-20E04303F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172372" y="1818378"/>
                <a:ext cx="3903992" cy="233972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4ACC5E7-9D44-1050-6CCA-82674E9B0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172372" y="4174980"/>
                <a:ext cx="3933887" cy="2268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77805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AE3D25-AC19-1733-53CF-F7D9AF4E84E7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5007496" y="2660325"/>
            <a:chExt cx="720715" cy="40477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5165466" y="2660325"/>
              <a:ext cx="404775" cy="40477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5007496" y="2826860"/>
              <a:ext cx="74141" cy="741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5223021" y="2826048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5438545" y="2825236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5654070" y="2824424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FA3FA6-95A8-AC2D-1B60-759D92FA22B6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Outline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E66D4-821F-14B9-42CC-64AD968745E8}"/>
              </a:ext>
            </a:extLst>
          </p:cNvPr>
          <p:cNvSpPr txBox="1"/>
          <p:nvPr/>
        </p:nvSpPr>
        <p:spPr>
          <a:xfrm>
            <a:off x="638228" y="384541"/>
            <a:ext cx="23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팀 소개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역할 분담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02A8DB-E549-8078-5D38-B570F829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3A1FD-14B1-521B-77CA-64AD21710162}"/>
              </a:ext>
            </a:extLst>
          </p:cNvPr>
          <p:cNvSpPr txBox="1"/>
          <p:nvPr/>
        </p:nvSpPr>
        <p:spPr>
          <a:xfrm>
            <a:off x="4499149" y="1745644"/>
            <a:ext cx="319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TEAM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|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데이터 구조</a:t>
            </a:r>
          </a:p>
        </p:txBody>
      </p:sp>
      <p:pic>
        <p:nvPicPr>
          <p:cNvPr id="4106" name="Picture 10" descr="왕관 - 무료 패션개 아이콘">
            <a:extLst>
              <a:ext uri="{FF2B5EF4-FFF2-40B4-BE49-F238E27FC236}">
                <a16:creationId xmlns:a16="http://schemas.microsoft.com/office/drawing/2014/main" id="{A9FB7C76-53FF-CBB5-1C85-D10ABAB9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10894098" y="3120947"/>
            <a:ext cx="232076" cy="2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99272E0-BD00-B689-5897-03D65F0EAA6A}"/>
              </a:ext>
            </a:extLst>
          </p:cNvPr>
          <p:cNvCxnSpPr>
            <a:cxnSpLocks/>
          </p:cNvCxnSpPr>
          <p:nvPr/>
        </p:nvCxnSpPr>
        <p:spPr>
          <a:xfrm flipH="1">
            <a:off x="717194" y="2595167"/>
            <a:ext cx="10747079" cy="0"/>
          </a:xfrm>
          <a:prstGeom prst="line">
            <a:avLst/>
          </a:prstGeom>
          <a:ln w="57150">
            <a:solidFill>
              <a:srgbClr val="BFBFBF">
                <a:alpha val="69804"/>
              </a:srgb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04A9A69-9AF3-C486-B9EE-C3C219BE3ABF}"/>
              </a:ext>
            </a:extLst>
          </p:cNvPr>
          <p:cNvGrpSpPr/>
          <p:nvPr/>
        </p:nvGrpSpPr>
        <p:grpSpPr>
          <a:xfrm>
            <a:off x="435767" y="3271676"/>
            <a:ext cx="11309931" cy="1431934"/>
            <a:chOff x="444957" y="3181937"/>
            <a:chExt cx="11309931" cy="14319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4D488B-550B-54AB-3CFE-6515FF3794BC}"/>
                </a:ext>
              </a:extLst>
            </p:cNvPr>
            <p:cNvSpPr txBox="1"/>
            <p:nvPr/>
          </p:nvSpPr>
          <p:spPr>
            <a:xfrm>
              <a:off x="444957" y="3589873"/>
              <a:ext cx="1864756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전처리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통계적 모델링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GPT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모델링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9F1E05C-0D09-1F2C-0913-97B07FDED094}"/>
                </a:ext>
              </a:extLst>
            </p:cNvPr>
            <p:cNvGrpSpPr/>
            <p:nvPr/>
          </p:nvGrpSpPr>
          <p:grpSpPr>
            <a:xfrm>
              <a:off x="1085840" y="3181937"/>
              <a:ext cx="10009786" cy="338554"/>
              <a:chOff x="1302408" y="3178996"/>
              <a:chExt cx="10009786" cy="3385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EF7B4E-767B-95B1-B9AC-BC434806A81C}"/>
                  </a:ext>
                </a:extLst>
              </p:cNvPr>
              <p:cNvSpPr txBox="1"/>
              <p:nvPr/>
            </p:nvSpPr>
            <p:spPr>
              <a:xfrm>
                <a:off x="1302408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언태</a:t>
                </a:r>
                <a:endPara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439E0-3CC4-5113-FA11-DE684F6C8B81}"/>
                  </a:ext>
                </a:extLst>
              </p:cNvPr>
              <p:cNvSpPr txBox="1"/>
              <p:nvPr/>
            </p:nvSpPr>
            <p:spPr>
              <a:xfrm>
                <a:off x="3188737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은성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453808-BCD5-FE0F-50B6-536BE7676836}"/>
                  </a:ext>
                </a:extLst>
              </p:cNvPr>
              <p:cNvSpPr txBox="1"/>
              <p:nvPr/>
            </p:nvSpPr>
            <p:spPr>
              <a:xfrm>
                <a:off x="5075066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경빈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1BE08F-7726-8AE1-2E94-4B6BF332D8EF}"/>
                  </a:ext>
                </a:extLst>
              </p:cNvPr>
              <p:cNvSpPr txBox="1"/>
              <p:nvPr/>
            </p:nvSpPr>
            <p:spPr>
              <a:xfrm>
                <a:off x="6956546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정빈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A144A6-796F-A83C-2F8B-11E1428888DE}"/>
                  </a:ext>
                </a:extLst>
              </p:cNvPr>
              <p:cNvSpPr txBox="1"/>
              <p:nvPr/>
            </p:nvSpPr>
            <p:spPr>
              <a:xfrm>
                <a:off x="8842875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아정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E0D448-B37D-ECB5-DC09-D73A70C3B151}"/>
                  </a:ext>
                </a:extLst>
              </p:cNvPr>
              <p:cNvSpPr txBox="1"/>
              <p:nvPr/>
            </p:nvSpPr>
            <p:spPr>
              <a:xfrm>
                <a:off x="10729204" y="3178996"/>
                <a:ext cx="582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인규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16FDA1-9F03-3057-8724-98C679A7EBA2}"/>
                </a:ext>
              </a:extLst>
            </p:cNvPr>
            <p:cNvSpPr txBox="1"/>
            <p:nvPr/>
          </p:nvSpPr>
          <p:spPr>
            <a:xfrm>
              <a:off x="2331286" y="3589873"/>
              <a:ext cx="1864756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시각화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자료수집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 모델링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F540EB-3A1A-8B9C-33E1-69551870EF1B}"/>
                </a:ext>
              </a:extLst>
            </p:cNvPr>
            <p:cNvSpPr txBox="1"/>
            <p:nvPr/>
          </p:nvSpPr>
          <p:spPr>
            <a:xfrm>
              <a:off x="4217615" y="3589873"/>
              <a:ext cx="1864756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전처리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딥러닝 모델링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매출 예측 및 시각화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81B75F-05B8-155D-7588-A993D960F2B3}"/>
                </a:ext>
              </a:extLst>
            </p:cNvPr>
            <p:cNvSpPr txBox="1"/>
            <p:nvPr/>
          </p:nvSpPr>
          <p:spPr>
            <a:xfrm>
              <a:off x="6055658" y="3589873"/>
              <a:ext cx="1951629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시각화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매출 관련 외부 요인 조사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논문 분석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158FAF-14A2-A727-925A-636FFE2FD267}"/>
                </a:ext>
              </a:extLst>
            </p:cNvPr>
            <p:cNvSpPr txBox="1"/>
            <p:nvPr/>
          </p:nvSpPr>
          <p:spPr>
            <a:xfrm>
              <a:off x="7985424" y="3589873"/>
              <a:ext cx="1864756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전처리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시각화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 모델링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59A90E-7B4F-5DA6-5F84-235AA5A9D9F5}"/>
                </a:ext>
              </a:extLst>
            </p:cNvPr>
            <p:cNvSpPr txBox="1"/>
            <p:nvPr/>
          </p:nvSpPr>
          <p:spPr>
            <a:xfrm>
              <a:off x="9890132" y="3589873"/>
              <a:ext cx="1864756" cy="102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데이터 시각화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딥러닝 모델링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350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102E80-9773-9E51-0718-E94D1B3C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81894"/>
            <a:ext cx="12192000" cy="4492355"/>
          </a:xfrm>
          <a:prstGeom prst="rect">
            <a:avLst/>
          </a:prstGeom>
        </p:spPr>
      </p:pic>
      <p:sp>
        <p:nvSpPr>
          <p:cNvPr id="34" name="Google Shape;779;p35">
            <a:extLst>
              <a:ext uri="{FF2B5EF4-FFF2-40B4-BE49-F238E27FC236}">
                <a16:creationId xmlns:a16="http://schemas.microsoft.com/office/drawing/2014/main" id="{01E1E5BA-98E6-6B96-FD6E-0288C2AAB0B9}"/>
              </a:ext>
            </a:extLst>
          </p:cNvPr>
          <p:cNvSpPr/>
          <p:nvPr/>
        </p:nvSpPr>
        <p:spPr>
          <a:xfrm>
            <a:off x="6179820" y="999914"/>
            <a:ext cx="4245982" cy="288000"/>
          </a:xfrm>
          <a:prstGeom prst="parallelogram">
            <a:avLst>
              <a:gd name="adj" fmla="val 2500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314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추천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비추천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업종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18" name="Google Shape;774;p35">
            <a:extLst>
              <a:ext uri="{FF2B5EF4-FFF2-40B4-BE49-F238E27FC236}">
                <a16:creationId xmlns:a16="http://schemas.microsoft.com/office/drawing/2014/main" id="{B006420A-C363-61D8-273A-A77D6DC9E29B}"/>
              </a:ext>
            </a:extLst>
          </p:cNvPr>
          <p:cNvGrpSpPr/>
          <p:nvPr/>
        </p:nvGrpSpPr>
        <p:grpSpPr>
          <a:xfrm>
            <a:off x="1658885" y="851733"/>
            <a:ext cx="9014441" cy="555613"/>
            <a:chOff x="2924542" y="5709638"/>
            <a:chExt cx="6342900" cy="688120"/>
          </a:xfrm>
        </p:grpSpPr>
        <p:sp>
          <p:nvSpPr>
            <p:cNvPr id="19" name="Google Shape;778;p35">
              <a:extLst>
                <a:ext uri="{FF2B5EF4-FFF2-40B4-BE49-F238E27FC236}">
                  <a16:creationId xmlns:a16="http://schemas.microsoft.com/office/drawing/2014/main" id="{ADBDC14D-7D8A-6F76-6505-65F361523511}"/>
                </a:ext>
              </a:extLst>
            </p:cNvPr>
            <p:cNvSpPr txBox="1"/>
            <p:nvPr/>
          </p:nvSpPr>
          <p:spPr>
            <a:xfrm>
              <a:off x="2964811" y="5837725"/>
              <a:ext cx="6204594" cy="353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(SARIMA)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와 딥러닝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(LSTM)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 예측 그래프가 모두 상승이면 추천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하락이면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비추천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업종으로 분류</a:t>
              </a:r>
              <a:endParaRPr sz="1600" b="0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20" name="Google Shape;775;p35">
              <a:extLst>
                <a:ext uri="{FF2B5EF4-FFF2-40B4-BE49-F238E27FC236}">
                  <a16:creationId xmlns:a16="http://schemas.microsoft.com/office/drawing/2014/main" id="{F424FF26-E428-2A60-1044-FBAA21D85FA4}"/>
                </a:ext>
              </a:extLst>
            </p:cNvPr>
            <p:cNvGrpSpPr/>
            <p:nvPr/>
          </p:nvGrpSpPr>
          <p:grpSpPr>
            <a:xfrm>
              <a:off x="2924542" y="5709638"/>
              <a:ext cx="6342900" cy="688120"/>
              <a:chOff x="2924542" y="5709638"/>
              <a:chExt cx="6342900" cy="688120"/>
            </a:xfrm>
          </p:grpSpPr>
          <p:sp>
            <p:nvSpPr>
              <p:cNvPr id="22" name="Google Shape;776;p35">
                <a:extLst>
                  <a:ext uri="{FF2B5EF4-FFF2-40B4-BE49-F238E27FC236}">
                    <a16:creationId xmlns:a16="http://schemas.microsoft.com/office/drawing/2014/main" id="{2C298E7F-7966-56DB-9FBA-763C49F21242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3" name="Google Shape;777;p35">
                <a:extLst>
                  <a:ext uri="{FF2B5EF4-FFF2-40B4-BE49-F238E27FC236}">
                    <a16:creationId xmlns:a16="http://schemas.microsoft.com/office/drawing/2014/main" id="{2BB6AE41-9F07-B53C-8CF6-773E8A2B0936}"/>
                  </a:ext>
                </a:extLst>
              </p:cNvPr>
              <p:cNvSpPr/>
              <p:nvPr/>
            </p:nvSpPr>
            <p:spPr>
              <a:xfrm>
                <a:off x="3098675" y="5709638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4" name="Google Shape;777;p35">
                <a:extLst>
                  <a:ext uri="{FF2B5EF4-FFF2-40B4-BE49-F238E27FC236}">
                    <a16:creationId xmlns:a16="http://schemas.microsoft.com/office/drawing/2014/main" id="{8D692EED-4B43-F969-AC63-0CBE4B46D868}"/>
                  </a:ext>
                </a:extLst>
              </p:cNvPr>
              <p:cNvSpPr/>
              <p:nvPr/>
            </p:nvSpPr>
            <p:spPr>
              <a:xfrm>
                <a:off x="3098675" y="6332203"/>
                <a:ext cx="5994600" cy="65555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DF92EC-114A-9DCF-7CC9-0DA879104ED9}"/>
              </a:ext>
            </a:extLst>
          </p:cNvPr>
          <p:cNvGrpSpPr/>
          <p:nvPr/>
        </p:nvGrpSpPr>
        <p:grpSpPr>
          <a:xfrm>
            <a:off x="0" y="1551135"/>
            <a:ext cx="12192000" cy="4879231"/>
            <a:chOff x="0" y="1564718"/>
            <a:chExt cx="12192000" cy="48792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B5A20C-CA2C-00BC-79ED-BF0A2A8E2522}"/>
                </a:ext>
              </a:extLst>
            </p:cNvPr>
            <p:cNvSpPr/>
            <p:nvPr/>
          </p:nvSpPr>
          <p:spPr>
            <a:xfrm>
              <a:off x="0" y="1583874"/>
              <a:ext cx="12192000" cy="4860075"/>
            </a:xfrm>
            <a:prstGeom prst="rect">
              <a:avLst/>
            </a:prstGeom>
            <a:solidFill>
              <a:srgbClr val="0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28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3332D9C-F4EF-F078-6D71-499E841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112" y="1564718"/>
              <a:ext cx="1109824" cy="487923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0C8E23-3545-AA13-D3AA-D901C083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9927" y="1564719"/>
              <a:ext cx="1109824" cy="487923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A8508-DA76-91E3-F6AB-48F3C3574F61}"/>
                </a:ext>
              </a:extLst>
            </p:cNvPr>
            <p:cNvSpPr txBox="1"/>
            <p:nvPr/>
          </p:nvSpPr>
          <p:spPr>
            <a:xfrm>
              <a:off x="321491" y="2235508"/>
              <a:ext cx="39338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👇🏻 압구정동 추천</a:t>
              </a:r>
              <a:endParaRPr lang="en-US" altLang="ko-KR" sz="20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한식음식점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(18.2%)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중식음식점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(20.8%)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양식음식점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(13.2%)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화장품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(12.3%)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외국어학원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(5.5%)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커피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음료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(4.7%)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전자상거래업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(15.4%)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일식음식점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(13.1%)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의약품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(29.1%)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일반의류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(2.9%)</a:t>
              </a: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sz="2000" b="1" dirty="0">
                  <a:solidFill>
                    <a:schemeClr val="accent4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👇🏻 신촌동 추천</a:t>
              </a:r>
              <a:endParaRPr lang="en-US" altLang="ko-KR" sz="20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중식음식점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(21.7%)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편의점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(5.1%)</a:t>
              </a:r>
              <a:endPara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ED596E-F3A1-10D9-7C0F-711C2DF3DF45}"/>
                </a:ext>
              </a:extLst>
            </p:cNvPr>
            <p:cNvSpPr txBox="1"/>
            <p:nvPr/>
          </p:nvSpPr>
          <p:spPr>
            <a:xfrm>
              <a:off x="5991988" y="2235508"/>
              <a:ext cx="3933887" cy="320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👇🏻 압구정동 </a:t>
              </a:r>
              <a:r>
                <a:rPr lang="ko-KR" altLang="en-US" sz="2000" b="1" dirty="0" err="1">
                  <a:solidFill>
                    <a:srgbClr val="00B0F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비추천</a:t>
              </a:r>
              <a:endParaRPr lang="en-US" altLang="ko-KR" sz="2000" b="1" dirty="0">
                <a:solidFill>
                  <a:srgbClr val="00B0F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일반교습학원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(-8.3%)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패스트푸드점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(-6.1%)</a:t>
              </a:r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예술학원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(-12.3%)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가구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(-55.7%)</a:t>
              </a:r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👇🏻 신촌동 </a:t>
              </a:r>
              <a:r>
                <a:rPr lang="ko-KR" altLang="en-US" sz="2000" b="1" dirty="0" err="1">
                  <a:solidFill>
                    <a:srgbClr val="00B0F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비추천</a:t>
              </a:r>
              <a:endParaRPr lang="en-US" altLang="ko-KR" sz="2000" b="1" dirty="0">
                <a:solidFill>
                  <a:srgbClr val="00B0F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치과의원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(-2.2%)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스포츠클럽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(-7569.6%)</a:t>
              </a:r>
              <a:r>
                <a:rPr lang="ko-KR" altLang="en-US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시계및귀금속</a:t>
              </a:r>
              <a:r>
                <a:rPr lang="en-US" altLang="ko-KR" sz="1100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(-114.9%)</a:t>
              </a:r>
              <a:endParaRPr lang="ko-KR" altLang="en-US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B552BE-567F-A535-E1AE-76E8AD29DAA9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6C91378-6865-D46B-D912-AA755B0E5183}"/>
                </a:ext>
              </a:extLst>
            </p:cNvPr>
            <p:cNvCxnSpPr>
              <a:cxnSpLocks/>
              <a:stCxn id="17" idx="5"/>
              <a:endCxn id="2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FD994D7-C974-B04B-C857-429082C073AB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B8DBD34-E420-FA2A-4255-3F403B8FBC86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641840-5158-0A6A-C250-CF737AC3526D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266D569-2E67-70AE-2669-2D29737639C1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995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F13B3-BA0B-E940-E1AD-74D681F1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38B88-6CB8-D461-5B84-295CEDB035BC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86D6B-C8F7-B34F-8DE8-6BEDDC842240}"/>
              </a:ext>
            </a:extLst>
          </p:cNvPr>
          <p:cNvSpPr txBox="1"/>
          <p:nvPr/>
        </p:nvSpPr>
        <p:spPr>
          <a:xfrm>
            <a:off x="638227" y="38454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GPT vs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시계열과 딥러닝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4A1C3E-E777-5B9B-1EE4-E0A5E47A1FD8}"/>
              </a:ext>
            </a:extLst>
          </p:cNvPr>
          <p:cNvGrpSpPr/>
          <p:nvPr/>
        </p:nvGrpSpPr>
        <p:grpSpPr>
          <a:xfrm>
            <a:off x="2310888" y="969650"/>
            <a:ext cx="7570224" cy="4742308"/>
            <a:chOff x="2010297" y="1016000"/>
            <a:chExt cx="7570224" cy="47423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1E21E3-9208-45A5-E2E3-B6C66BDB1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9"/>
            <a:stretch/>
          </p:blipFill>
          <p:spPr>
            <a:xfrm>
              <a:off x="2809710" y="1016000"/>
              <a:ext cx="1975011" cy="4742308"/>
            </a:xfrm>
            <a:prstGeom prst="rect">
              <a:avLst/>
            </a:prstGeom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20C4DC-BE20-A332-705D-8C7B1754F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2"/>
            <a:stretch/>
          </p:blipFill>
          <p:spPr>
            <a:xfrm>
              <a:off x="7741356" y="1016000"/>
              <a:ext cx="1839165" cy="4608958"/>
            </a:xfrm>
            <a:prstGeom prst="rect">
              <a:avLst/>
            </a:prstGeom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Google Shape;462;p44">
              <a:extLst>
                <a:ext uri="{FF2B5EF4-FFF2-40B4-BE49-F238E27FC236}">
                  <a16:creationId xmlns:a16="http://schemas.microsoft.com/office/drawing/2014/main" id="{B8BE93A2-9B3B-5773-DBFB-0915DE84D887}"/>
                </a:ext>
              </a:extLst>
            </p:cNvPr>
            <p:cNvSpPr txBox="1"/>
            <p:nvPr/>
          </p:nvSpPr>
          <p:spPr>
            <a:xfrm>
              <a:off x="2010297" y="1328667"/>
              <a:ext cx="677078" cy="2337008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40000" sy="40000" algn="ctr" rotWithShape="0">
                <a:srgbClr val="000000">
                  <a:alpha val="43137"/>
                </a:srgbClr>
              </a:outerShdw>
            </a:effectLst>
          </p:spPr>
          <p:txBody>
            <a:bodyPr spcFirstLastPara="1" vert="eaVert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3200" b="1" u="none" strike="noStrike" cap="none" dirty="0">
                  <a:solidFill>
                    <a:srgbClr val="000000"/>
                  </a:solidFill>
                  <a:effectLst>
                    <a:outerShdw blurRad="38100" dist="393700" dir="2700000" sx="128000" sy="128000" algn="tl">
                      <a:srgbClr val="000000">
                        <a:alpha val="24000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압구정동</a:t>
              </a:r>
              <a:endParaRPr sz="3200" b="1" u="none" strike="noStrike" cap="none" dirty="0">
                <a:solidFill>
                  <a:srgbClr val="000000"/>
                </a:solidFill>
                <a:effectLst>
                  <a:outerShdw blurRad="38100" dist="393700" dir="2700000" sx="128000" sy="128000" algn="tl">
                    <a:srgbClr val="000000">
                      <a:alpha val="24000"/>
                    </a:srgbClr>
                  </a:outerShdw>
                </a:effectLst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15" name="Google Shape;462;p44">
              <a:extLst>
                <a:ext uri="{FF2B5EF4-FFF2-40B4-BE49-F238E27FC236}">
                  <a16:creationId xmlns:a16="http://schemas.microsoft.com/office/drawing/2014/main" id="{53BD9FE8-0E11-6B17-F834-CE645461DE93}"/>
                </a:ext>
              </a:extLst>
            </p:cNvPr>
            <p:cNvSpPr txBox="1"/>
            <p:nvPr/>
          </p:nvSpPr>
          <p:spPr>
            <a:xfrm>
              <a:off x="6941943" y="1339244"/>
              <a:ext cx="677078" cy="15991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40000" sy="40000" algn="ctr" rotWithShape="0">
                <a:srgbClr val="000000">
                  <a:alpha val="43137"/>
                </a:srgbClr>
              </a:outerShdw>
            </a:effectLst>
          </p:spPr>
          <p:txBody>
            <a:bodyPr spcFirstLastPara="1" vert="eaVert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3200" b="1" u="none" strike="noStrike" cap="none" dirty="0">
                  <a:solidFill>
                    <a:srgbClr val="000000"/>
                  </a:solidFill>
                  <a:effectLst>
                    <a:outerShdw blurRad="38100" dist="393700" dir="2700000" sx="128000" sy="128000" algn="tl">
                      <a:srgbClr val="000000">
                        <a:alpha val="24000"/>
                      </a:srgbClr>
                    </a:outerShdw>
                  </a:effectLst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rPr>
                <a:t>신촌동</a:t>
              </a:r>
              <a:endParaRPr sz="3200" b="1" u="none" strike="noStrike" cap="none" dirty="0">
                <a:solidFill>
                  <a:srgbClr val="000000"/>
                </a:solidFill>
                <a:effectLst>
                  <a:outerShdw blurRad="38100" dist="393700" dir="2700000" sx="128000" sy="128000" algn="tl">
                    <a:srgbClr val="000000">
                      <a:alpha val="24000"/>
                    </a:srgbClr>
                  </a:outerShdw>
                </a:effectLst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</p:grpSp>
      <p:grpSp>
        <p:nvGrpSpPr>
          <p:cNvPr id="16" name="Google Shape;774;p35">
            <a:extLst>
              <a:ext uri="{FF2B5EF4-FFF2-40B4-BE49-F238E27FC236}">
                <a16:creationId xmlns:a16="http://schemas.microsoft.com/office/drawing/2014/main" id="{5725DCFB-7D18-AF81-C2EF-0EBA596D013A}"/>
              </a:ext>
            </a:extLst>
          </p:cNvPr>
          <p:cNvGrpSpPr/>
          <p:nvPr/>
        </p:nvGrpSpPr>
        <p:grpSpPr>
          <a:xfrm>
            <a:off x="406400" y="5803748"/>
            <a:ext cx="11393713" cy="542872"/>
            <a:chOff x="2924542" y="5709638"/>
            <a:chExt cx="6342900" cy="672340"/>
          </a:xfrm>
        </p:grpSpPr>
        <p:sp>
          <p:nvSpPr>
            <p:cNvPr id="17" name="Google Shape;778;p35">
              <a:extLst>
                <a:ext uri="{FF2B5EF4-FFF2-40B4-BE49-F238E27FC236}">
                  <a16:creationId xmlns:a16="http://schemas.microsoft.com/office/drawing/2014/main" id="{DFDF1360-5569-4270-1B0C-DEB7218ED072}"/>
                </a:ext>
              </a:extLst>
            </p:cNvPr>
            <p:cNvSpPr txBox="1"/>
            <p:nvPr/>
          </p:nvSpPr>
          <p:spPr>
            <a:xfrm>
              <a:off x="2964811" y="5837725"/>
              <a:ext cx="6204594" cy="419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시계열과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딥러닝을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활용하여 예측한 결과와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Chat-GPT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가 예측한 결과를 비교했을 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예측도가 많이 떨어진다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는 것을 알 수 있다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  <a:endParaRPr sz="1600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8" name="Google Shape;775;p35">
              <a:extLst>
                <a:ext uri="{FF2B5EF4-FFF2-40B4-BE49-F238E27FC236}">
                  <a16:creationId xmlns:a16="http://schemas.microsoft.com/office/drawing/2014/main" id="{2F18A089-4B0D-04E4-A110-2B13E887B9BF}"/>
                </a:ext>
              </a:extLst>
            </p:cNvPr>
            <p:cNvGrpSpPr/>
            <p:nvPr/>
          </p:nvGrpSpPr>
          <p:grpSpPr>
            <a:xfrm>
              <a:off x="2924542" y="5709638"/>
              <a:ext cx="6342900" cy="672340"/>
              <a:chOff x="2924542" y="5709638"/>
              <a:chExt cx="6342900" cy="672340"/>
            </a:xfrm>
          </p:grpSpPr>
          <p:sp>
            <p:nvSpPr>
              <p:cNvPr id="19" name="Google Shape;776;p35">
                <a:extLst>
                  <a:ext uri="{FF2B5EF4-FFF2-40B4-BE49-F238E27FC236}">
                    <a16:creationId xmlns:a16="http://schemas.microsoft.com/office/drawing/2014/main" id="{39305865-367F-1E05-6BAE-AFA71149F26B}"/>
                  </a:ext>
                </a:extLst>
              </p:cNvPr>
              <p:cNvSpPr/>
              <p:nvPr/>
            </p:nvSpPr>
            <p:spPr>
              <a:xfrm>
                <a:off x="2924542" y="5746134"/>
                <a:ext cx="6342900" cy="627900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0" name="Google Shape;777;p35">
                <a:extLst>
                  <a:ext uri="{FF2B5EF4-FFF2-40B4-BE49-F238E27FC236}">
                    <a16:creationId xmlns:a16="http://schemas.microsoft.com/office/drawing/2014/main" id="{071EA2DB-578C-6C89-4C3D-DA0D840253EB}"/>
                  </a:ext>
                </a:extLst>
              </p:cNvPr>
              <p:cNvSpPr/>
              <p:nvPr/>
            </p:nvSpPr>
            <p:spPr>
              <a:xfrm>
                <a:off x="3011151" y="5709638"/>
                <a:ext cx="6170882" cy="6748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2" name="Google Shape;777;p35">
                <a:extLst>
                  <a:ext uri="{FF2B5EF4-FFF2-40B4-BE49-F238E27FC236}">
                    <a16:creationId xmlns:a16="http://schemas.microsoft.com/office/drawing/2014/main" id="{2C0683D7-1925-0EFE-AB28-883052ACB02E}"/>
                  </a:ext>
                </a:extLst>
              </p:cNvPr>
              <p:cNvSpPr/>
              <p:nvPr/>
            </p:nvSpPr>
            <p:spPr>
              <a:xfrm>
                <a:off x="3011151" y="6314495"/>
                <a:ext cx="6170882" cy="6748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DE22A-C301-FA5C-67BD-C3CE070FDF17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DC1E173-0075-C969-383B-8DEA9F338664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D04D685-15A7-47E4-9586-8711A129DB92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5261BB1-C823-005E-62BB-BB190A68504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8E3273-9EC4-7BBC-290C-E9FE3ACBDB8B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3CAC00-2D8C-0858-D5B0-86D6A338B5C9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693839-890F-F6F8-CE4B-F7FD715A6C73}"/>
              </a:ext>
            </a:extLst>
          </p:cNvPr>
          <p:cNvSpPr/>
          <p:nvPr/>
        </p:nvSpPr>
        <p:spPr>
          <a:xfrm>
            <a:off x="406399" y="4716926"/>
            <a:ext cx="597647" cy="113553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572811-0DA9-1B35-7AFA-B3C8E7EAD254}"/>
              </a:ext>
            </a:extLst>
          </p:cNvPr>
          <p:cNvSpPr/>
          <p:nvPr/>
        </p:nvSpPr>
        <p:spPr>
          <a:xfrm>
            <a:off x="406399" y="4990650"/>
            <a:ext cx="597647" cy="113553"/>
          </a:xfrm>
          <a:prstGeom prst="rect">
            <a:avLst/>
          </a:prstGeom>
          <a:solidFill>
            <a:srgbClr val="44C8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6FBF1E-1C87-195B-FFDA-E3D01FA4DE6C}"/>
              </a:ext>
            </a:extLst>
          </p:cNvPr>
          <p:cNvSpPr txBox="1"/>
          <p:nvPr/>
        </p:nvSpPr>
        <p:spPr>
          <a:xfrm>
            <a:off x="964473" y="4664343"/>
            <a:ext cx="1184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추천 업종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0D81E-8316-D9B8-0B70-3223DBFC5F59}"/>
              </a:ext>
            </a:extLst>
          </p:cNvPr>
          <p:cNvSpPr txBox="1"/>
          <p:nvPr/>
        </p:nvSpPr>
        <p:spPr>
          <a:xfrm>
            <a:off x="965716" y="4932508"/>
            <a:ext cx="1184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비추천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업종</a:t>
            </a:r>
          </a:p>
        </p:txBody>
      </p:sp>
    </p:spTree>
    <p:extLst>
      <p:ext uri="{BB962C8B-B14F-4D97-AF65-F5344CB8AC3E}">
        <p14:creationId xmlns:p14="http://schemas.microsoft.com/office/powerpoint/2010/main" val="233253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0E9392D5-B125-2777-2B79-3DBED6887F14}"/>
              </a:ext>
            </a:extLst>
          </p:cNvPr>
          <p:cNvSpPr/>
          <p:nvPr/>
        </p:nvSpPr>
        <p:spPr>
          <a:xfrm>
            <a:off x="0" y="1154233"/>
            <a:ext cx="9433932" cy="1015663"/>
          </a:xfrm>
          <a:prstGeom prst="homePlate">
            <a:avLst>
              <a:gd name="adj" fmla="val 29120"/>
            </a:avLst>
          </a:prstGeom>
          <a:solidFill>
            <a:srgbClr val="00206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“ 압구정동의 상권은 코로나의 영향을 받지 않고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꾸준히 성장 중이며 뜨는 업종은 주로 외식업에 있을 것이다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. 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4592E-7131-F5E1-B17E-107E1BF2B141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B6135-95FA-F670-5777-15B68299C08B}"/>
              </a:ext>
            </a:extLst>
          </p:cNvPr>
          <p:cNvSpPr txBox="1"/>
          <p:nvPr/>
        </p:nvSpPr>
        <p:spPr>
          <a:xfrm>
            <a:off x="638228" y="384541"/>
            <a:ext cx="314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가설검증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C624058-4D31-1030-FC42-36B0BF2F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>
          <a:xfrm rot="21102768">
            <a:off x="544341" y="2621492"/>
            <a:ext cx="3713469" cy="340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50D620A8-6569-2F9F-C3C2-149495594127}"/>
              </a:ext>
            </a:extLst>
          </p:cNvPr>
          <p:cNvSpPr/>
          <p:nvPr/>
        </p:nvSpPr>
        <p:spPr>
          <a:xfrm flipH="1">
            <a:off x="5732206" y="5807844"/>
            <a:ext cx="6459794" cy="548506"/>
          </a:xfrm>
          <a:prstGeom prst="homePlate">
            <a:avLst>
              <a:gd name="adj" fmla="val 29120"/>
            </a:avLst>
          </a:prstGeom>
          <a:solidFill>
            <a:srgbClr val="00206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앞으로도 성장할 상권으로 예상되며</a:t>
            </a:r>
            <a:r>
              <a:rPr lang="en-US" altLang="ko-KR" sz="16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b="1" dirty="0">
                <a:solidFill>
                  <a:schemeClr val="accent4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외식업이 더욱 성행하고 있음을 확인</a:t>
            </a:r>
            <a:endParaRPr lang="en-US" altLang="ko-KR" sz="1600" b="1" dirty="0">
              <a:solidFill>
                <a:schemeClr val="accent4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6C2875-E789-D3A4-E575-D14F8020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520">
            <a:off x="4369647" y="2823287"/>
            <a:ext cx="5136458" cy="267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D0B87A-20C4-EECA-1931-A6F49F49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83462">
            <a:off x="7865591" y="3131106"/>
            <a:ext cx="3955231" cy="18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0A8FB8-0DF4-69F0-65AE-D3B7CBA2A19E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F802A2-D793-0B1D-446E-35DD7D317808}"/>
                </a:ext>
              </a:extLst>
            </p:cNvPr>
            <p:cNvCxnSpPr>
              <a:cxnSpLocks/>
              <a:stCxn id="17" idx="5"/>
              <a:endCxn id="21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120AA44-11D7-6879-3460-854859460437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6E81721-6680-82D6-4170-1B66C1ED793D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260712-4C29-FCF6-1B05-FD2E934E2EA6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22C757D-385A-C2FD-6B91-86699212A0BA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25748B-BCCC-28F1-4326-A0991D908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780" y="2920382"/>
            <a:ext cx="3179495" cy="18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136507DF-3E4B-69DB-890E-40F725ABBA27}"/>
              </a:ext>
            </a:extLst>
          </p:cNvPr>
          <p:cNvSpPr/>
          <p:nvPr/>
        </p:nvSpPr>
        <p:spPr>
          <a:xfrm flipH="1">
            <a:off x="2758066" y="1154234"/>
            <a:ext cx="9433934" cy="1015662"/>
          </a:xfrm>
          <a:prstGeom prst="homePlate">
            <a:avLst>
              <a:gd name="adj" fmla="val 29120"/>
            </a:avLst>
          </a:prstGeom>
          <a:solidFill>
            <a:srgbClr val="DAE3F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</a:p>
          <a:p>
            <a:pPr algn="ctr"/>
            <a:endParaRPr lang="ko-KR" altLang="en-US" sz="1600" b="1" dirty="0">
              <a:solidFill>
                <a:srgbClr val="0C275B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“ 신촌동 상권은 꾸준히 하락세였으나 앞으로는 올라갈 것이며</a:t>
            </a:r>
            <a:r>
              <a:rPr lang="en-US" altLang="ko-KR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‘</a:t>
            </a:r>
            <a:r>
              <a:rPr lang="ko-KR" altLang="en-US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카페</a:t>
            </a:r>
            <a:r>
              <a:rPr lang="en-US" altLang="ko-KR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베이커리’ 업종의 상승세가 뚜렷할 것이다</a:t>
            </a:r>
            <a:r>
              <a:rPr lang="en-US" altLang="ko-KR" sz="16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.“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4592E-7131-F5E1-B17E-107E1BF2B141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B6135-95FA-F670-5777-15B68299C08B}"/>
              </a:ext>
            </a:extLst>
          </p:cNvPr>
          <p:cNvSpPr txBox="1"/>
          <p:nvPr/>
        </p:nvSpPr>
        <p:spPr>
          <a:xfrm>
            <a:off x="638228" y="384541"/>
            <a:ext cx="314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가설검증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B318B4-A6E2-64EC-015F-70AC7ADBE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69"/>
          <a:stretch/>
        </p:blipFill>
        <p:spPr>
          <a:xfrm rot="21083553">
            <a:off x="375819" y="2682698"/>
            <a:ext cx="4764494" cy="1305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5000"/>
              </a:srgbClr>
            </a:outerShdw>
          </a:effec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3EC49CB-DB8B-5313-30E1-F9377B78D074}"/>
              </a:ext>
            </a:extLst>
          </p:cNvPr>
          <p:cNvSpPr/>
          <p:nvPr/>
        </p:nvSpPr>
        <p:spPr>
          <a:xfrm>
            <a:off x="0" y="5343214"/>
            <a:ext cx="8610600" cy="1050156"/>
          </a:xfrm>
          <a:prstGeom prst="homePlate">
            <a:avLst>
              <a:gd name="adj" fmla="val 29120"/>
            </a:avLst>
          </a:prstGeom>
          <a:solidFill>
            <a:srgbClr val="DAE3F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대중교통 전용지구 해제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+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업종 제한 폐지 수순을 밟고 있어 신촌 상권의 매출 상승이 기대됨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lvl="1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카페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베이커리의 경우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생존률이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낮아지고 있어 쇠퇴하는 업종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이 될 듯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lvl="1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마라에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대한 식지 않는 인기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+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대학가 특성상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회전률이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높은 중식음식점이 성행할 것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으로 확인됨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D923D-4FB4-B5C8-AC85-6F7B59DC4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97"/>
          <a:stretch/>
        </p:blipFill>
        <p:spPr>
          <a:xfrm rot="219805">
            <a:off x="2607268" y="3290426"/>
            <a:ext cx="5207807" cy="170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5000"/>
              </a:srgbClr>
            </a:outerShdw>
          </a:effectLst>
        </p:spPr>
      </p:pic>
      <p:pic>
        <p:nvPicPr>
          <p:cNvPr id="9" name="그림 8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04F11407-2E26-99F5-37AB-84A2053923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0" b="32324"/>
          <a:stretch/>
        </p:blipFill>
        <p:spPr>
          <a:xfrm rot="21396173">
            <a:off x="7850912" y="2348375"/>
            <a:ext cx="3956161" cy="281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5000"/>
              </a:srgb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0E18C4-EF7A-A4A9-F249-0D493315C1BE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79FD681-622A-3BF7-58DB-8D3A43D2C760}"/>
                </a:ext>
              </a:extLst>
            </p:cNvPr>
            <p:cNvCxnSpPr>
              <a:cxnSpLocks/>
              <a:stCxn id="24" idx="5"/>
              <a:endCxn id="27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3A2B6-E368-4408-8B38-C2EF3CA8D572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27B4C7-0D8E-3FC2-A353-9DD4178633A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B434BAC-6B89-6640-58AF-ABCE16F1D06F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6AFA784-B7D4-8212-7200-E0939CB22485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AE5A17-90F0-4F14-6365-0F4D987A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935" y="2973671"/>
            <a:ext cx="1769659" cy="12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249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8" y="2951067"/>
            <a:ext cx="3754379" cy="273391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963" y="2933466"/>
            <a:ext cx="3665602" cy="282823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09D6AE-F141-1775-6891-4B61CA82455F}"/>
              </a:ext>
            </a:extLst>
          </p:cNvPr>
          <p:cNvCxnSpPr>
            <a:cxnSpLocks/>
          </p:cNvCxnSpPr>
          <p:nvPr/>
        </p:nvCxnSpPr>
        <p:spPr>
          <a:xfrm flipH="1">
            <a:off x="-238124" y="-132049"/>
            <a:ext cx="12430124" cy="82975"/>
          </a:xfrm>
          <a:prstGeom prst="line">
            <a:avLst/>
          </a:prstGeom>
          <a:ln>
            <a:solidFill>
              <a:schemeClr val="accent3">
                <a:alpha val="31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843865" y="3581449"/>
            <a:ext cx="42766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한식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양식음식점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매출과 상점수에서 모두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TOP3</a:t>
            </a:r>
            <a:endParaRPr lang="en-US" altLang="ko-KR" sz="1400" dirty="0">
              <a:solidFill>
                <a:srgbClr val="00000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특히 양식음식점 분기 평균 매출은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2020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대비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2022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</a:t>
            </a:r>
            <a:r>
              <a: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55.39%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증가</a:t>
            </a:r>
            <a:endParaRPr lang="en-US" altLang="ko-KR" sz="14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199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개였던 양식음식점 </a:t>
            </a:r>
            <a:r>
              <a:rPr lang="ko-KR" altLang="en-US" sz="1400" dirty="0" err="1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매장수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→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 새 </a:t>
            </a:r>
            <a:r>
              <a:rPr lang="en-US" altLang="ko-KR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241</a:t>
            </a:r>
            <a:r>
              <a:rPr lang="ko-KR" altLang="en-US" sz="1400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개로 증가</a:t>
            </a:r>
            <a:endParaRPr lang="ko-KR" altLang="en-US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F09D6AE-F141-1775-6891-4B61CA82455F}"/>
              </a:ext>
            </a:extLst>
          </p:cNvPr>
          <p:cNvCxnSpPr>
            <a:cxnSpLocks/>
          </p:cNvCxnSpPr>
          <p:nvPr/>
        </p:nvCxnSpPr>
        <p:spPr>
          <a:xfrm>
            <a:off x="7712616" y="2881325"/>
            <a:ext cx="0" cy="2880379"/>
          </a:xfrm>
          <a:prstGeom prst="line">
            <a:avLst/>
          </a:prstGeom>
          <a:ln>
            <a:solidFill>
              <a:schemeClr val="accent3">
                <a:alpha val="31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992ED7-FE9F-54B5-A143-D63D7B418D72}"/>
              </a:ext>
            </a:extLst>
          </p:cNvPr>
          <p:cNvSpPr/>
          <p:nvPr/>
        </p:nvSpPr>
        <p:spPr>
          <a:xfrm>
            <a:off x="627371" y="908655"/>
            <a:ext cx="2712729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 추천 업종 ①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외식업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B426A51-BEAB-9ECF-393F-82A6D6F77DC8}"/>
              </a:ext>
            </a:extLst>
          </p:cNvPr>
          <p:cNvGrpSpPr/>
          <p:nvPr/>
        </p:nvGrpSpPr>
        <p:grpSpPr>
          <a:xfrm>
            <a:off x="1588779" y="1519240"/>
            <a:ext cx="9014441" cy="938193"/>
            <a:chOff x="1506908" y="1701148"/>
            <a:chExt cx="9014441" cy="938193"/>
          </a:xfrm>
        </p:grpSpPr>
        <p:sp>
          <p:nvSpPr>
            <p:cNvPr id="23" name="Google Shape;779;p35">
              <a:extLst>
                <a:ext uri="{FF2B5EF4-FFF2-40B4-BE49-F238E27FC236}">
                  <a16:creationId xmlns:a16="http://schemas.microsoft.com/office/drawing/2014/main" id="{01E1E5BA-98E6-6B96-FD6E-0288C2AAB0B9}"/>
                </a:ext>
              </a:extLst>
            </p:cNvPr>
            <p:cNvSpPr/>
            <p:nvPr/>
          </p:nvSpPr>
          <p:spPr>
            <a:xfrm>
              <a:off x="6466398" y="2200364"/>
              <a:ext cx="2893502" cy="306032"/>
            </a:xfrm>
            <a:prstGeom prst="parallelogram">
              <a:avLst>
                <a:gd name="adj" fmla="val 25000"/>
              </a:avLst>
            </a:prstGeom>
            <a:solidFill>
              <a:schemeClr val="accent1">
                <a:lumMod val="40000"/>
                <a:lumOff val="60000"/>
                <a:alpha val="3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2" name="Google Shape;774;p35">
              <a:extLst>
                <a:ext uri="{FF2B5EF4-FFF2-40B4-BE49-F238E27FC236}">
                  <a16:creationId xmlns:a16="http://schemas.microsoft.com/office/drawing/2014/main" id="{27038EE1-9B49-C22F-E2E8-AF9D3503885C}"/>
                </a:ext>
              </a:extLst>
            </p:cNvPr>
            <p:cNvGrpSpPr/>
            <p:nvPr/>
          </p:nvGrpSpPr>
          <p:grpSpPr>
            <a:xfrm>
              <a:off x="1506908" y="1701148"/>
              <a:ext cx="9014441" cy="938193"/>
              <a:chOff x="2924542" y="5768287"/>
              <a:chExt cx="6342900" cy="629471"/>
            </a:xfrm>
          </p:grpSpPr>
          <p:sp>
            <p:nvSpPr>
              <p:cNvPr id="15" name="Google Shape;778;p35">
                <a:extLst>
                  <a:ext uri="{FF2B5EF4-FFF2-40B4-BE49-F238E27FC236}">
                    <a16:creationId xmlns:a16="http://schemas.microsoft.com/office/drawing/2014/main" id="{1E9E52E6-1677-BB08-D8D0-14FC1C5A5769}"/>
                  </a:ext>
                </a:extLst>
              </p:cNvPr>
              <p:cNvSpPr txBox="1"/>
              <p:nvPr/>
            </p:nvSpPr>
            <p:spPr>
              <a:xfrm>
                <a:off x="2964811" y="5804849"/>
                <a:ext cx="6204594" cy="557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양식음식점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한식음식점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일식음식점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중식음식점</a:t>
                </a:r>
                <a:endPara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A35"/>
                  </a:buClr>
                  <a:buSzPts val="1800"/>
                  <a:buFont typeface="Malgun Gothic"/>
                  <a:buNone/>
                </a:pPr>
                <a:r>
                  <a:rPr lang="ko-KR" altLang="en-US" sz="1600" b="1" i="0" u="none" strike="noStrike" cap="non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팬데믹 기간에 발생한 많은 공실에 대응하기 위해 임대료를 낮추며 음식점 유입 성공</a:t>
                </a:r>
                <a:r>
                  <a:rPr lang="en-US" altLang="ko-KR" sz="1600" b="1" i="0" u="none" strike="noStrike" cap="non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rPr>
                  <a:t>!</a:t>
                </a:r>
                <a:endParaRPr sz="1600" b="0" i="0" u="none" strike="noStrike" cap="none" dirty="0">
                  <a:solidFill>
                    <a:srgbClr val="00000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grpSp>
            <p:nvGrpSpPr>
              <p:cNvPr id="17" name="Google Shape;775;p35">
                <a:extLst>
                  <a:ext uri="{FF2B5EF4-FFF2-40B4-BE49-F238E27FC236}">
                    <a16:creationId xmlns:a16="http://schemas.microsoft.com/office/drawing/2014/main" id="{041AD0B9-F4BF-70FD-AB0B-A999901DFD88}"/>
                  </a:ext>
                </a:extLst>
              </p:cNvPr>
              <p:cNvGrpSpPr/>
              <p:nvPr/>
            </p:nvGrpSpPr>
            <p:grpSpPr>
              <a:xfrm>
                <a:off x="2924542" y="5768287"/>
                <a:ext cx="6342900" cy="629471"/>
                <a:chOff x="2924542" y="5768287"/>
                <a:chExt cx="6342900" cy="629471"/>
              </a:xfrm>
            </p:grpSpPr>
            <p:sp>
              <p:nvSpPr>
                <p:cNvPr id="19" name="Google Shape;776;p35">
                  <a:extLst>
                    <a:ext uri="{FF2B5EF4-FFF2-40B4-BE49-F238E27FC236}">
                      <a16:creationId xmlns:a16="http://schemas.microsoft.com/office/drawing/2014/main" id="{034B1F9C-1A31-D62B-0D16-1CC4CBA5CD9E}"/>
                    </a:ext>
                  </a:extLst>
                </p:cNvPr>
                <p:cNvSpPr/>
                <p:nvPr/>
              </p:nvSpPr>
              <p:spPr>
                <a:xfrm>
                  <a:off x="2924542" y="5804849"/>
                  <a:ext cx="6342900" cy="569184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C275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20" name="Google Shape;777;p35">
                  <a:extLst>
                    <a:ext uri="{FF2B5EF4-FFF2-40B4-BE49-F238E27FC236}">
                      <a16:creationId xmlns:a16="http://schemas.microsoft.com/office/drawing/2014/main" id="{B60AD966-564C-5D65-1217-8FDFC99AAE3C}"/>
                    </a:ext>
                  </a:extLst>
                </p:cNvPr>
                <p:cNvSpPr/>
                <p:nvPr/>
              </p:nvSpPr>
              <p:spPr>
                <a:xfrm>
                  <a:off x="3098675" y="5768287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  <p:sp>
              <p:nvSpPr>
                <p:cNvPr id="21" name="Google Shape;777;p35">
                  <a:extLst>
                    <a:ext uri="{FF2B5EF4-FFF2-40B4-BE49-F238E27FC236}">
                      <a16:creationId xmlns:a16="http://schemas.microsoft.com/office/drawing/2014/main" id="{1865AF7C-2D8E-5391-9CBC-54BA06435051}"/>
                    </a:ext>
                  </a:extLst>
                </p:cNvPr>
                <p:cNvSpPr/>
                <p:nvPr/>
              </p:nvSpPr>
              <p:spPr>
                <a:xfrm>
                  <a:off x="3098675" y="6332203"/>
                  <a:ext cx="5994600" cy="65555"/>
                </a:xfrm>
                <a:prstGeom prst="rect">
                  <a:avLst/>
                </a:prstGeom>
                <a:solidFill>
                  <a:schemeClr val="lt1"/>
                </a:solidFill>
                <a:ln w="381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rgbClr val="FFFFFF"/>
                    </a:solidFill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  <a:sym typeface="Arial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7FE46D-EDB5-3EF4-1EAB-CA0B6DBCFC45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52D1E99-8327-884D-F4B6-58D4894A5771}"/>
                </a:ext>
              </a:extLst>
            </p:cNvPr>
            <p:cNvCxnSpPr>
              <a:cxnSpLocks/>
              <a:stCxn id="18" idx="5"/>
              <a:endCxn id="2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2D848A7-C01F-1DB1-EC91-13E17004997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2E17CF7-A314-D1BC-AE32-527660DDC5D1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0E7BDA0-7017-F40C-8097-2A31C73E8CD3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69E5ECA-6760-B684-344C-92B98B59B3D4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09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7" y="384541"/>
            <a:ext cx="235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45</a:t>
            </a:fld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09D6AE-F141-1775-6891-4B61CA82455F}"/>
              </a:ext>
            </a:extLst>
          </p:cNvPr>
          <p:cNvCxnSpPr>
            <a:cxnSpLocks/>
          </p:cNvCxnSpPr>
          <p:nvPr/>
        </p:nvCxnSpPr>
        <p:spPr>
          <a:xfrm flipH="1">
            <a:off x="-238124" y="-132049"/>
            <a:ext cx="12430124" cy="82975"/>
          </a:xfrm>
          <a:prstGeom prst="line">
            <a:avLst/>
          </a:prstGeom>
          <a:ln>
            <a:solidFill>
              <a:schemeClr val="accent3">
                <a:alpha val="31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992ED7-FE9F-54B5-A143-D63D7B418D72}"/>
              </a:ext>
            </a:extLst>
          </p:cNvPr>
          <p:cNvSpPr/>
          <p:nvPr/>
        </p:nvSpPr>
        <p:spPr>
          <a:xfrm>
            <a:off x="627371" y="908655"/>
            <a:ext cx="2712729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 추천 업종 ②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카페</a:t>
            </a:r>
          </a:p>
        </p:txBody>
      </p:sp>
      <p:sp>
        <p:nvSpPr>
          <p:cNvPr id="23" name="Google Shape;779;p35">
            <a:extLst>
              <a:ext uri="{FF2B5EF4-FFF2-40B4-BE49-F238E27FC236}">
                <a16:creationId xmlns:a16="http://schemas.microsoft.com/office/drawing/2014/main" id="{01E1E5BA-98E6-6B96-FD6E-0288C2AAB0B9}"/>
              </a:ext>
            </a:extLst>
          </p:cNvPr>
          <p:cNvSpPr/>
          <p:nvPr/>
        </p:nvSpPr>
        <p:spPr>
          <a:xfrm>
            <a:off x="7462194" y="1754412"/>
            <a:ext cx="1815156" cy="185252"/>
          </a:xfrm>
          <a:prstGeom prst="parallelogram">
            <a:avLst>
              <a:gd name="adj" fmla="val 25000"/>
            </a:avLst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grpSp>
        <p:nvGrpSpPr>
          <p:cNvPr id="12" name="Google Shape;774;p35">
            <a:extLst>
              <a:ext uri="{FF2B5EF4-FFF2-40B4-BE49-F238E27FC236}">
                <a16:creationId xmlns:a16="http://schemas.microsoft.com/office/drawing/2014/main" id="{27038EE1-9B49-C22F-E2E8-AF9D3503885C}"/>
              </a:ext>
            </a:extLst>
          </p:cNvPr>
          <p:cNvGrpSpPr/>
          <p:nvPr/>
        </p:nvGrpSpPr>
        <p:grpSpPr>
          <a:xfrm>
            <a:off x="1588779" y="1519237"/>
            <a:ext cx="9014441" cy="555654"/>
            <a:chOff x="2924542" y="5768287"/>
            <a:chExt cx="6342900" cy="615876"/>
          </a:xfrm>
        </p:grpSpPr>
        <p:sp>
          <p:nvSpPr>
            <p:cNvPr id="15" name="Google Shape;778;p35">
              <a:extLst>
                <a:ext uri="{FF2B5EF4-FFF2-40B4-BE49-F238E27FC236}">
                  <a16:creationId xmlns:a16="http://schemas.microsoft.com/office/drawing/2014/main" id="{1E9E52E6-1677-BB08-D8D0-14FC1C5A5769}"/>
                </a:ext>
              </a:extLst>
            </p:cNvPr>
            <p:cNvSpPr txBox="1"/>
            <p:nvPr/>
          </p:nvSpPr>
          <p:spPr>
            <a:xfrm>
              <a:off x="2963757" y="5924645"/>
              <a:ext cx="6204594" cy="37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앵커스토어가 발달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하며 보다 소규모인 카페의 유입을 도와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압구정 카페거리 형성 </a:t>
              </a:r>
              <a:endParaRPr sz="1600" b="1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7" name="Google Shape;775;p35">
              <a:extLst>
                <a:ext uri="{FF2B5EF4-FFF2-40B4-BE49-F238E27FC236}">
                  <a16:creationId xmlns:a16="http://schemas.microsoft.com/office/drawing/2014/main" id="{041AD0B9-F4BF-70FD-AB0B-A999901DFD88}"/>
                </a:ext>
              </a:extLst>
            </p:cNvPr>
            <p:cNvGrpSpPr/>
            <p:nvPr/>
          </p:nvGrpSpPr>
          <p:grpSpPr>
            <a:xfrm>
              <a:off x="2924542" y="5768287"/>
              <a:ext cx="6342900" cy="615876"/>
              <a:chOff x="2924542" y="5768287"/>
              <a:chExt cx="6342900" cy="615876"/>
            </a:xfrm>
          </p:grpSpPr>
          <p:sp>
            <p:nvSpPr>
              <p:cNvPr id="19" name="Google Shape;776;p35">
                <a:extLst>
                  <a:ext uri="{FF2B5EF4-FFF2-40B4-BE49-F238E27FC236}">
                    <a16:creationId xmlns:a16="http://schemas.microsoft.com/office/drawing/2014/main" id="{034B1F9C-1A31-D62B-0D16-1CC4CBA5CD9E}"/>
                  </a:ext>
                </a:extLst>
              </p:cNvPr>
              <p:cNvSpPr/>
              <p:nvPr/>
            </p:nvSpPr>
            <p:spPr>
              <a:xfrm>
                <a:off x="2924542" y="5804849"/>
                <a:ext cx="6342900" cy="569184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0" name="Google Shape;777;p35">
                <a:extLst>
                  <a:ext uri="{FF2B5EF4-FFF2-40B4-BE49-F238E27FC236}">
                    <a16:creationId xmlns:a16="http://schemas.microsoft.com/office/drawing/2014/main" id="{B60AD966-564C-5D65-1217-8FDFC99AAE3C}"/>
                  </a:ext>
                </a:extLst>
              </p:cNvPr>
              <p:cNvSpPr/>
              <p:nvPr/>
            </p:nvSpPr>
            <p:spPr>
              <a:xfrm>
                <a:off x="3035345" y="5768287"/>
                <a:ext cx="6112730" cy="66248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14" name="Google Shape;777;p35">
                <a:extLst>
                  <a:ext uri="{FF2B5EF4-FFF2-40B4-BE49-F238E27FC236}">
                    <a16:creationId xmlns:a16="http://schemas.microsoft.com/office/drawing/2014/main" id="{69E11DE3-8496-97C4-92E0-E418D0BC8C66}"/>
                  </a:ext>
                </a:extLst>
              </p:cNvPr>
              <p:cNvSpPr/>
              <p:nvPr/>
            </p:nvSpPr>
            <p:spPr>
              <a:xfrm>
                <a:off x="3035345" y="6317915"/>
                <a:ext cx="6112730" cy="66248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24EB61-1763-6956-5AA9-0AED0A6FCAD7}"/>
              </a:ext>
            </a:extLst>
          </p:cNvPr>
          <p:cNvGrpSpPr/>
          <p:nvPr/>
        </p:nvGrpSpPr>
        <p:grpSpPr>
          <a:xfrm>
            <a:off x="2394202" y="2167547"/>
            <a:ext cx="7165471" cy="4331089"/>
            <a:chOff x="2502066" y="2169816"/>
            <a:chExt cx="7165471" cy="433108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8F3C16F-5EB1-3BCF-B71E-38AC1622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9" t="8785" r="6166" b="16705"/>
            <a:stretch/>
          </p:blipFill>
          <p:spPr>
            <a:xfrm>
              <a:off x="2512291" y="2173834"/>
              <a:ext cx="7155246" cy="4327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FDB8D8B-8677-FC7D-76F2-AE5677DD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824" y="2678395"/>
              <a:ext cx="691058" cy="27716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C6163D9-80B4-0DA8-61A5-725284DE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1620" y="2588675"/>
              <a:ext cx="671979" cy="37860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6D4293A-5B7B-4AC9-1EE1-8054F546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2066" y="2177922"/>
              <a:ext cx="751787" cy="44542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BE4D258-81B8-D52F-499D-35BFB4EB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3153" y="2169816"/>
              <a:ext cx="524557" cy="503812"/>
            </a:xfrm>
            <a:prstGeom prst="rect">
              <a:avLst/>
            </a:prstGeom>
          </p:spPr>
        </p:pic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C5B5FEB1-ED4B-1A92-A28B-D4D2EA6C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304" y="932471"/>
            <a:ext cx="5096061" cy="73494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605E2A-D49D-35CF-E2E0-786D4AFA96D6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BF2755-94CA-ADAE-B42C-0EA6947A0B44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66C2394-1FA3-93F4-BDD2-8197F457CD06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7A003E-042C-A19F-5DF7-36534F4EB7A4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51E7A85-5E6E-9E28-033B-F5A51B58455E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E2A4CD5-ECEC-CEF6-DD3D-CF464A4DB22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850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7" y="384541"/>
            <a:ext cx="223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622FCF-0419-025D-4561-F2F6E27EEF4A}"/>
              </a:ext>
            </a:extLst>
          </p:cNvPr>
          <p:cNvGrpSpPr/>
          <p:nvPr/>
        </p:nvGrpSpPr>
        <p:grpSpPr>
          <a:xfrm>
            <a:off x="429287" y="1781800"/>
            <a:ext cx="5356461" cy="4339650"/>
            <a:chOff x="285154" y="1676782"/>
            <a:chExt cx="5356461" cy="4339650"/>
          </a:xfrm>
        </p:grpSpPr>
        <p:sp>
          <p:nvSpPr>
            <p:cNvPr id="25" name="Google Shape;779;p35">
              <a:extLst>
                <a:ext uri="{FF2B5EF4-FFF2-40B4-BE49-F238E27FC236}">
                  <a16:creationId xmlns:a16="http://schemas.microsoft.com/office/drawing/2014/main" id="{01E1E5BA-98E6-6B96-FD6E-0288C2AAB0B9}"/>
                </a:ext>
              </a:extLst>
            </p:cNvPr>
            <p:cNvSpPr/>
            <p:nvPr/>
          </p:nvSpPr>
          <p:spPr>
            <a:xfrm>
              <a:off x="3179504" y="4140797"/>
              <a:ext cx="2312552" cy="213533"/>
            </a:xfrm>
            <a:prstGeom prst="parallelogram">
              <a:avLst>
                <a:gd name="adj" fmla="val 25000"/>
              </a:avLst>
            </a:prstGeom>
            <a:solidFill>
              <a:schemeClr val="accent1">
                <a:lumMod val="40000"/>
                <a:lumOff val="60000"/>
                <a:alpha val="3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5154" y="1676782"/>
              <a:ext cx="5356461" cy="4339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👉🏻 앵커스토어</a:t>
              </a:r>
              <a:endParaRPr lang="en-US" altLang="ko-KR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프리미엄 요가브랜드 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</a:t>
              </a:r>
              <a:r>
                <a:rPr lang="ko-KR" altLang="en-US" sz="16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룰루레몬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 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아시아에서 가장 큰 매장 위치</a:t>
              </a:r>
              <a:endPara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</a:t>
              </a:r>
              <a:r>
                <a:rPr lang="ko-KR" altLang="en-US" sz="16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언더아머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플래그십 스토어 </a:t>
              </a:r>
              <a:endPara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👉🏻 </a:t>
              </a:r>
              <a:r>
                <a:rPr lang="ko-KR" altLang="en-US" b="1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트렌디한</a:t>
              </a:r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ko-KR" altLang="en-US" b="1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편집숍</a:t>
              </a:r>
              <a:endParaRPr lang="en-US" altLang="ko-KR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압구정 </a:t>
              </a:r>
              <a:r>
                <a:rPr lang="ko-KR" altLang="en-US" sz="16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로데오거리의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정체성이라고도 할 수 있는 </a:t>
              </a:r>
              <a:r>
                <a:rPr lang="ko-KR" altLang="en-US" sz="16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편집숍</a:t>
              </a:r>
              <a:endPara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편집숍의 온라인 매장 운영 여파로 전자상거래업 또한 추천업종</a:t>
              </a:r>
              <a:endPara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👉🏻 백화점</a:t>
              </a:r>
              <a:r>
                <a:rPr lang="en-US" altLang="ko-KR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</a:p>
            <a:p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- 2018~2022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년 기준 강남구의 중심관광지 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1,3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위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 </a:t>
              </a:r>
            </a:p>
            <a:p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- 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현대백화점 압구정본점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갤러리아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백화점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</a:t>
              </a:r>
              <a:r>
                <a:rPr lang="ko-KR" altLang="en-US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명품관</a:t>
              </a:r>
              <a:r>
                <a:rPr lang="en-US" altLang="ko-KR" sz="16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EAST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14733"/>
            <a:ext cx="4828579" cy="10600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526" y="1314733"/>
            <a:ext cx="1475605" cy="9617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990" y="4469006"/>
            <a:ext cx="2466292" cy="14059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990" y="2433905"/>
            <a:ext cx="2312574" cy="1994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191" y="2593166"/>
            <a:ext cx="2800350" cy="181561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AB864E4-7C88-A3AA-947F-3D54AD782A27}"/>
              </a:ext>
            </a:extLst>
          </p:cNvPr>
          <p:cNvSpPr/>
          <p:nvPr/>
        </p:nvSpPr>
        <p:spPr>
          <a:xfrm>
            <a:off x="627371" y="908655"/>
            <a:ext cx="3708409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 추천 업종 ③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의류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전자상거래업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8481B-B7D3-7B6F-80DD-0B2607AB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2" y="4570928"/>
            <a:ext cx="3608418" cy="120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5C3E39-E06C-C1B4-2A8F-0184D0E74690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DD5F523-C393-6020-5FD2-4EEF27A20098}"/>
                </a:ext>
              </a:extLst>
            </p:cNvPr>
            <p:cNvCxnSpPr>
              <a:cxnSpLocks/>
              <a:stCxn id="16" idx="5"/>
              <a:endCxn id="19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EF964D-1D24-59CF-0A0B-83CF1E3868CB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835517-FA87-A6CF-6189-2E848E1EAAD9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5E77A35-7F12-2D0D-477D-2152C5F2AE03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0A5E102-6F7C-C643-78A3-3EE58086DD0A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4EAFEEA2-4398-FD7F-B002-60FC5C6A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6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2809" y="3116119"/>
            <a:ext cx="5905833" cy="80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올리브영 압구정지점은 화장품 마니아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일명 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‘</a:t>
            </a:r>
            <a:r>
              <a:rPr lang="ko-KR" altLang="en-US" sz="1400" b="1" dirty="0" err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코덕’을</a:t>
            </a:r>
            <a:r>
              <a:rPr lang="ko-KR" altLang="en-US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위한 제품군 판매량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많음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K-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콘텐츠 사업의 성행으로 많은 외국인 관광객이 한국 화장품에 대한 관심 증가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ex.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색조 제품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기능성 화장품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이너뷰티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그리고 미용 소도구 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1061" y="4919008"/>
            <a:ext cx="45558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일반의원의 매출은 서비스 부문에서 가장 높지만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</a:t>
            </a:r>
          </a:p>
          <a:p>
            <a:pPr algn="r"/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점포수는 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219 &gt; 216</a:t>
            </a:r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으로 감소 추세에 있음</a:t>
            </a:r>
            <a:endParaRPr lang="en-US" altLang="ko-KR" sz="16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r"/>
            <a:endParaRPr lang="en-US" altLang="ko-KR" sz="16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r"/>
            <a:r>
              <a:rPr lang="ko-KR" altLang="en-US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반면</a:t>
            </a:r>
            <a:r>
              <a:rPr lang="en-US" altLang="ko-KR" sz="16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공생관계인 약국은 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45 &gt; 49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로 증가 추세</a:t>
            </a:r>
            <a:endParaRPr lang="en-US" altLang="ko-KR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r"/>
            <a:r>
              <a:rPr lang="en-US" altLang="ko-KR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(2020-4</a:t>
            </a:r>
            <a:r>
              <a:rPr lang="ko-KR" altLang="en-US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</a:t>
            </a:r>
            <a:r>
              <a:rPr lang="en-US" altLang="ko-KR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22</a:t>
            </a:r>
            <a:r>
              <a:rPr lang="ko-KR" altLang="en-US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년</a:t>
            </a:r>
            <a:r>
              <a:rPr lang="en-US" altLang="ko-KR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-4</a:t>
            </a:r>
            <a:r>
              <a:rPr lang="ko-KR" altLang="en-US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분기 비교</a:t>
            </a:r>
            <a:r>
              <a:rPr lang="en-US" altLang="ko-KR" sz="12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01" y="1721965"/>
            <a:ext cx="3905250" cy="1295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163" y="1281977"/>
            <a:ext cx="3593631" cy="348635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09D6AE-F141-1775-6891-4B61CA82455F}"/>
              </a:ext>
            </a:extLst>
          </p:cNvPr>
          <p:cNvCxnSpPr>
            <a:cxnSpLocks/>
          </p:cNvCxnSpPr>
          <p:nvPr/>
        </p:nvCxnSpPr>
        <p:spPr>
          <a:xfrm>
            <a:off x="6532422" y="1347333"/>
            <a:ext cx="41564" cy="5100690"/>
          </a:xfrm>
          <a:prstGeom prst="line">
            <a:avLst/>
          </a:prstGeom>
          <a:ln>
            <a:solidFill>
              <a:schemeClr val="accent3">
                <a:alpha val="31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54F832-91C2-0D2C-5F8F-F2F5805E318D}"/>
              </a:ext>
            </a:extLst>
          </p:cNvPr>
          <p:cNvGrpSpPr/>
          <p:nvPr/>
        </p:nvGrpSpPr>
        <p:grpSpPr>
          <a:xfrm>
            <a:off x="206179" y="4768333"/>
            <a:ext cx="6185264" cy="1460694"/>
            <a:chOff x="276259" y="4812708"/>
            <a:chExt cx="6185264" cy="146069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4071" y="4812708"/>
              <a:ext cx="1757452" cy="136547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2992" y="4812708"/>
              <a:ext cx="2605630" cy="143105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259" y="4818086"/>
              <a:ext cx="1755806" cy="1455316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5B7A018-424B-B3DC-AE96-9A4FCF825F7F}"/>
              </a:ext>
            </a:extLst>
          </p:cNvPr>
          <p:cNvSpPr/>
          <p:nvPr/>
        </p:nvSpPr>
        <p:spPr>
          <a:xfrm>
            <a:off x="627371" y="908655"/>
            <a:ext cx="3708409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압구정동 추천 업종 ④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화장품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의약품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3BB00-0E2E-086E-308E-D9898540AFDF}"/>
              </a:ext>
            </a:extLst>
          </p:cNvPr>
          <p:cNvSpPr txBox="1"/>
          <p:nvPr/>
        </p:nvSpPr>
        <p:spPr>
          <a:xfrm>
            <a:off x="638227" y="384541"/>
            <a:ext cx="223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9B678A-9DDE-805D-7888-D3320D2917E9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CEC7695-7A9C-5FE2-9B1D-10E1191114A5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A4D9EAC-21A3-A16A-D638-FF7A63E8FDAB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A88F93D-D15A-600A-3327-DECC43EB5BF3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4C6A857-8C6B-E2F8-BEF5-64804E8787E1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5C9626-05A9-CC89-51D7-8C3125E48D26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E675644-A72E-77E1-4742-56D68CA2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761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24033" y="5969860"/>
            <a:ext cx="3451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20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대 생활인구수가 압도적으로 높음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/>
          <a:stretch/>
        </p:blipFill>
        <p:spPr>
          <a:xfrm>
            <a:off x="978997" y="2420500"/>
            <a:ext cx="4341433" cy="33370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883093" y="5970201"/>
            <a:ext cx="5495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서울시 내에서 인구대비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인 자취가구 수가 많은 </a:t>
            </a:r>
            <a:r>
              <a:rPr lang="ko-KR" altLang="en-US" sz="1400" dirty="0" err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행정동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3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위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14" y="2420500"/>
            <a:ext cx="5444386" cy="3269104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006340" y="5399930"/>
            <a:ext cx="1369248" cy="3142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338370" y="5331319"/>
            <a:ext cx="904214" cy="35541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100B34-5C5D-6B40-9D1A-E630F1C81DE1}"/>
              </a:ext>
            </a:extLst>
          </p:cNvPr>
          <p:cNvSpPr/>
          <p:nvPr/>
        </p:nvSpPr>
        <p:spPr>
          <a:xfrm>
            <a:off x="627371" y="908655"/>
            <a:ext cx="2661929" cy="456496"/>
          </a:xfrm>
          <a:prstGeom prst="roundRect">
            <a:avLst>
              <a:gd name="adj" fmla="val 4483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 추천 업종 </a:t>
            </a:r>
            <a:r>
              <a:rPr lang="ko-KR" altLang="en-US" sz="1600" b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①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편의점</a:t>
            </a:r>
          </a:p>
        </p:txBody>
      </p:sp>
      <p:grpSp>
        <p:nvGrpSpPr>
          <p:cNvPr id="13" name="Google Shape;774;p35">
            <a:extLst>
              <a:ext uri="{FF2B5EF4-FFF2-40B4-BE49-F238E27FC236}">
                <a16:creationId xmlns:a16="http://schemas.microsoft.com/office/drawing/2014/main" id="{9F6BA2C7-77D8-1782-624E-F5310E808AB6}"/>
              </a:ext>
            </a:extLst>
          </p:cNvPr>
          <p:cNvGrpSpPr/>
          <p:nvPr/>
        </p:nvGrpSpPr>
        <p:grpSpPr>
          <a:xfrm>
            <a:off x="3465086" y="1614999"/>
            <a:ext cx="5261827" cy="555654"/>
            <a:chOff x="2924542" y="5768287"/>
            <a:chExt cx="6342900" cy="615876"/>
          </a:xfrm>
        </p:grpSpPr>
        <p:sp>
          <p:nvSpPr>
            <p:cNvPr id="15" name="Google Shape;778;p35">
              <a:extLst>
                <a:ext uri="{FF2B5EF4-FFF2-40B4-BE49-F238E27FC236}">
                  <a16:creationId xmlns:a16="http://schemas.microsoft.com/office/drawing/2014/main" id="{F39B2E60-9DD4-8EE0-0DAD-C43B1E2A4D3C}"/>
                </a:ext>
              </a:extLst>
            </p:cNvPr>
            <p:cNvSpPr txBox="1"/>
            <p:nvPr/>
          </p:nvSpPr>
          <p:spPr>
            <a:xfrm>
              <a:off x="2963757" y="5924645"/>
              <a:ext cx="6204594" cy="37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22A35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신촌동 내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편의점 특수는 지속될 것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으로 예측</a:t>
              </a:r>
              <a:endParaRPr sz="1600" i="0" u="none" strike="noStrike" cap="none" dirty="0">
                <a:solidFill>
                  <a:srgbClr val="00000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grpSp>
          <p:nvGrpSpPr>
            <p:cNvPr id="16" name="Google Shape;775;p35">
              <a:extLst>
                <a:ext uri="{FF2B5EF4-FFF2-40B4-BE49-F238E27FC236}">
                  <a16:creationId xmlns:a16="http://schemas.microsoft.com/office/drawing/2014/main" id="{F19BE336-F107-8E47-99FE-C8B19FECC511}"/>
                </a:ext>
              </a:extLst>
            </p:cNvPr>
            <p:cNvGrpSpPr/>
            <p:nvPr/>
          </p:nvGrpSpPr>
          <p:grpSpPr>
            <a:xfrm>
              <a:off x="2924542" y="5768287"/>
              <a:ext cx="6342900" cy="615876"/>
              <a:chOff x="2924542" y="5768287"/>
              <a:chExt cx="6342900" cy="615876"/>
            </a:xfrm>
          </p:grpSpPr>
          <p:sp>
            <p:nvSpPr>
              <p:cNvPr id="17" name="Google Shape;776;p35">
                <a:extLst>
                  <a:ext uri="{FF2B5EF4-FFF2-40B4-BE49-F238E27FC236}">
                    <a16:creationId xmlns:a16="http://schemas.microsoft.com/office/drawing/2014/main" id="{8EF2C40A-A3C7-605A-4E6A-331C2B4EFE97}"/>
                  </a:ext>
                </a:extLst>
              </p:cNvPr>
              <p:cNvSpPr/>
              <p:nvPr/>
            </p:nvSpPr>
            <p:spPr>
              <a:xfrm>
                <a:off x="2924542" y="5804849"/>
                <a:ext cx="6342900" cy="569184"/>
              </a:xfrm>
              <a:prstGeom prst="rect">
                <a:avLst/>
              </a:prstGeom>
              <a:noFill/>
              <a:ln w="38100" cap="flat" cmpd="sng">
                <a:solidFill>
                  <a:srgbClr val="0C27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18" name="Google Shape;777;p35">
                <a:extLst>
                  <a:ext uri="{FF2B5EF4-FFF2-40B4-BE49-F238E27FC236}">
                    <a16:creationId xmlns:a16="http://schemas.microsoft.com/office/drawing/2014/main" id="{84EFB232-1B71-A615-450D-916701778391}"/>
                  </a:ext>
                </a:extLst>
              </p:cNvPr>
              <p:cNvSpPr/>
              <p:nvPr/>
            </p:nvSpPr>
            <p:spPr>
              <a:xfrm>
                <a:off x="3035345" y="5768287"/>
                <a:ext cx="6112730" cy="66248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  <p:sp>
            <p:nvSpPr>
              <p:cNvPr id="20" name="Google Shape;777;p35">
                <a:extLst>
                  <a:ext uri="{FF2B5EF4-FFF2-40B4-BE49-F238E27FC236}">
                    <a16:creationId xmlns:a16="http://schemas.microsoft.com/office/drawing/2014/main" id="{6A558353-337D-027F-931C-D59102CFC638}"/>
                  </a:ext>
                </a:extLst>
              </p:cNvPr>
              <p:cNvSpPr/>
              <p:nvPr/>
            </p:nvSpPr>
            <p:spPr>
              <a:xfrm>
                <a:off x="3035345" y="6317915"/>
                <a:ext cx="6112730" cy="66248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  <a:sym typeface="Arial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EEDE51-0190-9D02-E809-55EFF818D768}"/>
              </a:ext>
            </a:extLst>
          </p:cNvPr>
          <p:cNvSpPr txBox="1"/>
          <p:nvPr/>
        </p:nvSpPr>
        <p:spPr>
          <a:xfrm>
            <a:off x="638227" y="384541"/>
            <a:ext cx="223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17C704-1DBD-32A8-4784-5F8A46847471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AC4602-EDBB-B691-0E50-1DFCDDC505E7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8590250-27D3-B52E-0873-0A50EF6F0F60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B164B2-FE72-3A97-96B0-C5D9E6C988DD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4C0CC9-0AD1-8304-1577-F1342555631F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AA41BBE-9067-9F5D-A46C-F2EDFEE26265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02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483" y="5494576"/>
            <a:ext cx="5536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MZ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세대를 중심으로 중국음식 인기</a:t>
            </a:r>
            <a:endParaRPr lang="en-US" altLang="ko-KR" sz="1600" b="1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코로나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19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의 여파에도 중식의 인기로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식생활 </a:t>
            </a:r>
            <a:r>
              <a:rPr lang="ko-KR" altLang="en-US" sz="1400" dirty="0" err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트렌드를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빠르게 파악해 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변화한 업체만 살아남은 것으로 분석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06" y="1903835"/>
            <a:ext cx="5588879" cy="32881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6" y="1903835"/>
            <a:ext cx="4174285" cy="32881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03206" y="5512544"/>
            <a:ext cx="5588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신촌에서 한식과 양식의 변동성이 각각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-5.11%, -6.35%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로 감소하였지만 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  <a:p>
            <a:pPr algn="ctr"/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중식은 </a:t>
            </a:r>
            <a:r>
              <a: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5.71%</a:t>
            </a:r>
            <a:r>
              <a:rPr lang="ko-KR" altLang="en-US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로 증가</a:t>
            </a:r>
            <a:endParaRPr lang="en-US" altLang="ko-KR" sz="1400" dirty="0"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09D6AE-F141-1775-6891-4B61CA82455F}"/>
              </a:ext>
            </a:extLst>
          </p:cNvPr>
          <p:cNvCxnSpPr>
            <a:cxnSpLocks/>
          </p:cNvCxnSpPr>
          <p:nvPr/>
        </p:nvCxnSpPr>
        <p:spPr>
          <a:xfrm>
            <a:off x="6007100" y="1903835"/>
            <a:ext cx="0" cy="4452515"/>
          </a:xfrm>
          <a:prstGeom prst="line">
            <a:avLst/>
          </a:prstGeom>
          <a:ln>
            <a:solidFill>
              <a:schemeClr val="accent3">
                <a:alpha val="31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25AF19-C118-A2F3-4684-74E75A4FFF59}"/>
              </a:ext>
            </a:extLst>
          </p:cNvPr>
          <p:cNvSpPr/>
          <p:nvPr/>
        </p:nvSpPr>
        <p:spPr>
          <a:xfrm>
            <a:off x="627371" y="908655"/>
            <a:ext cx="2865129" cy="456496"/>
          </a:xfrm>
          <a:prstGeom prst="roundRect">
            <a:avLst>
              <a:gd name="adj" fmla="val 4483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신촌동 추천 업종 </a:t>
            </a:r>
            <a:r>
              <a:rPr lang="ko-KR" altLang="en-US" sz="1600" b="1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②</a:t>
            </a:r>
            <a:r>
              <a:rPr lang="en-US" altLang="ko-KR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</a:t>
            </a:r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중식음식점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9691E-EB46-8910-3939-19B35CD60CFB}"/>
              </a:ext>
            </a:extLst>
          </p:cNvPr>
          <p:cNvSpPr txBox="1"/>
          <p:nvPr/>
        </p:nvSpPr>
        <p:spPr>
          <a:xfrm>
            <a:off x="638227" y="384541"/>
            <a:ext cx="223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결론 깊이 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8EF6A0-CF9C-FA4B-9885-CB41F0FBAAD9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51FC3D-C986-7E98-CCCF-24FC80B86139}"/>
                </a:ext>
              </a:extLst>
            </p:cNvPr>
            <p:cNvCxnSpPr>
              <a:cxnSpLocks/>
              <a:stCxn id="19" idx="5"/>
              <a:endCxn id="22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6124DC-53E4-F8A8-AD73-DF21A70A2E53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2473854-0503-D7F6-D34C-2B80A2BB27D7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6D6AC92-8530-4794-33C1-71474666E902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A65BFF-AC6B-12A8-740F-78F4C1362D37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61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AE3D25-AC19-1733-53CF-F7D9AF4E84E7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5007496" y="2660325"/>
            <a:chExt cx="720715" cy="40477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5165466" y="2660325"/>
              <a:ext cx="404775" cy="40477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5007496" y="2826860"/>
              <a:ext cx="74141" cy="741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5223021" y="2826048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5438545" y="2825236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5654070" y="2824424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FA3FA6-95A8-AC2D-1B60-759D92FA22B6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Outline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E66D4-821F-14B9-42CC-64AD968745E8}"/>
              </a:ext>
            </a:extLst>
          </p:cNvPr>
          <p:cNvSpPr txBox="1"/>
          <p:nvPr/>
        </p:nvSpPr>
        <p:spPr>
          <a:xfrm>
            <a:off x="638228" y="384541"/>
            <a:ext cx="23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기획 배경 및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02A8DB-E549-8078-5D38-B570F829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0A43818A-2913-6344-1E11-D1E7CDAEC2D3}"/>
              </a:ext>
            </a:extLst>
          </p:cNvPr>
          <p:cNvSpPr/>
          <p:nvPr/>
        </p:nvSpPr>
        <p:spPr>
          <a:xfrm>
            <a:off x="0" y="1445942"/>
            <a:ext cx="8229600" cy="525731"/>
          </a:xfrm>
          <a:prstGeom prst="homePlate">
            <a:avLst>
              <a:gd name="adj" fmla="val 4205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🔑 예비창업자의 핵심역량 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시간에 따라 변화하는 상권과 소비자의 니즈 파악</a:t>
            </a: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89AAAA2D-336B-B2E6-CD47-0BB3581A5608}"/>
              </a:ext>
            </a:extLst>
          </p:cNvPr>
          <p:cNvSpPr/>
          <p:nvPr/>
        </p:nvSpPr>
        <p:spPr>
          <a:xfrm flipH="1">
            <a:off x="2247900" y="3987469"/>
            <a:ext cx="9944100" cy="525731"/>
          </a:xfrm>
          <a:prstGeom prst="homePlate">
            <a:avLst>
              <a:gd name="adj" fmla="val 541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  ✔️ 상권 변화를 이끄는 외생적 요인 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: ex.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사회 기조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유행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임대료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교통 시설</a:t>
            </a:r>
            <a:r>
              <a:rPr lang="en-US" altLang="ko-KR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, </a:t>
            </a:r>
            <a:r>
              <a:rPr lang="ko-KR" altLang="en-US" sz="2000" dirty="0">
                <a:solidFill>
                  <a:srgbClr val="0C275B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생활인구 등 ⋯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86E94D-05D2-F30D-3129-4489CB61A930}"/>
              </a:ext>
            </a:extLst>
          </p:cNvPr>
          <p:cNvGrpSpPr/>
          <p:nvPr/>
        </p:nvGrpSpPr>
        <p:grpSpPr>
          <a:xfrm>
            <a:off x="541826" y="2291123"/>
            <a:ext cx="11356335" cy="1140502"/>
            <a:chOff x="596437" y="1907590"/>
            <a:chExt cx="11102798" cy="114050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3C98653-6641-5CE1-498B-895947944294}"/>
                </a:ext>
              </a:extLst>
            </p:cNvPr>
            <p:cNvGrpSpPr/>
            <p:nvPr/>
          </p:nvGrpSpPr>
          <p:grpSpPr>
            <a:xfrm>
              <a:off x="596437" y="1907590"/>
              <a:ext cx="5157125" cy="1126254"/>
              <a:chOff x="2817188" y="2410019"/>
              <a:chExt cx="5157125" cy="112625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F17D450-2768-F4DC-2A01-0331B7FDC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2740" y="2410019"/>
                <a:ext cx="5101573" cy="85441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50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03DFFA-0143-003E-C00C-F2C88E72360C}"/>
                  </a:ext>
                </a:extLst>
              </p:cNvPr>
              <p:cNvSpPr txBox="1"/>
              <p:nvPr/>
            </p:nvSpPr>
            <p:spPr>
              <a:xfrm>
                <a:off x="2817188" y="3290052"/>
                <a:ext cx="38791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Ⓒ </a:t>
                </a:r>
                <a:r>
                  <a:rPr lang="ko-KR" altLang="en-US" sz="1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메트로서울</a:t>
                </a: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, [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이상헌 칼럼</a:t>
                </a: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] 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프랜차이즈 창업 필수 분석 </a:t>
                </a: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10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선</a:t>
                </a:r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CB25C6-B069-6CDC-8DED-536EB0D57C6F}"/>
                </a:ext>
              </a:extLst>
            </p:cNvPr>
            <p:cNvGrpSpPr/>
            <p:nvPr/>
          </p:nvGrpSpPr>
          <p:grpSpPr>
            <a:xfrm>
              <a:off x="5812685" y="1934729"/>
              <a:ext cx="5886550" cy="1113363"/>
              <a:chOff x="2737475" y="3983329"/>
              <a:chExt cx="5394207" cy="93726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F0E39C4-E93D-2ABC-8E9D-7433F6151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7475" y="3983329"/>
                <a:ext cx="5372101" cy="732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50000"/>
                  </a:srgbClr>
                </a:outerShd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7EDCB8-8B0F-75C7-4020-E117EDC1C0A5}"/>
                  </a:ext>
                </a:extLst>
              </p:cNvPr>
              <p:cNvSpPr txBox="1"/>
              <p:nvPr/>
            </p:nvSpPr>
            <p:spPr>
              <a:xfrm>
                <a:off x="4576959" y="4713318"/>
                <a:ext cx="3554723" cy="20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Ⓒ 시사저널</a:t>
                </a: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, ‘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포스트 </a:t>
                </a:r>
                <a:r>
                  <a:rPr lang="ko-KR" altLang="en-US" sz="1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코로나’로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바뀐 상권의 속살을 살펴라</a:t>
                </a:r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4A62F1-273C-8240-7A52-154CCCF5167F}"/>
              </a:ext>
            </a:extLst>
          </p:cNvPr>
          <p:cNvGrpSpPr/>
          <p:nvPr/>
        </p:nvGrpSpPr>
        <p:grpSpPr>
          <a:xfrm>
            <a:off x="1892212" y="4751157"/>
            <a:ext cx="8407575" cy="1047236"/>
            <a:chOff x="1333057" y="4812197"/>
            <a:chExt cx="8407575" cy="104723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533E74E-13A5-A2D7-EB09-0A42F7225D87}"/>
                </a:ext>
              </a:extLst>
            </p:cNvPr>
            <p:cNvGrpSpPr/>
            <p:nvPr/>
          </p:nvGrpSpPr>
          <p:grpSpPr>
            <a:xfrm>
              <a:off x="6120181" y="5310792"/>
              <a:ext cx="3620451" cy="548641"/>
              <a:chOff x="4231885" y="4223844"/>
              <a:chExt cx="3897247" cy="561958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4E9A366-7C51-BEC3-4330-5508F31F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1885" y="4483732"/>
                <a:ext cx="3858015" cy="3020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50000"/>
                  </a:srgbClr>
                </a:outerShdw>
              </a:effec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9AB8A8-61F7-B339-3710-15C4566A8E4B}"/>
                  </a:ext>
                </a:extLst>
              </p:cNvPr>
              <p:cNvSpPr txBox="1"/>
              <p:nvPr/>
            </p:nvSpPr>
            <p:spPr>
              <a:xfrm>
                <a:off x="7171103" y="4223844"/>
                <a:ext cx="958029" cy="25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ⓒ 서울경제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D4A6A91-8ECE-41F5-99BE-2312655C5086}"/>
                </a:ext>
              </a:extLst>
            </p:cNvPr>
            <p:cNvGrpSpPr/>
            <p:nvPr/>
          </p:nvGrpSpPr>
          <p:grpSpPr>
            <a:xfrm>
              <a:off x="1333057" y="5058202"/>
              <a:ext cx="3618229" cy="761101"/>
              <a:chOff x="1035054" y="4202181"/>
              <a:chExt cx="3618229" cy="761101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0E534A0-E979-3C8E-CB49-54DEAB720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054" y="4448407"/>
                <a:ext cx="3618229" cy="5148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50000"/>
                  </a:srgbClr>
                </a:outerShdw>
              </a:effec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73F4D3-B34F-412F-E8D6-C4322B046D66}"/>
                  </a:ext>
                </a:extLst>
              </p:cNvPr>
              <p:cNvSpPr txBox="1"/>
              <p:nvPr/>
            </p:nvSpPr>
            <p:spPr>
              <a:xfrm>
                <a:off x="1035054" y="4202181"/>
                <a:ext cx="12747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ⓒ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세계로컬타임즈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2E2F47B-7F20-EACB-5EDF-5FE6EA44B584}"/>
                </a:ext>
              </a:extLst>
            </p:cNvPr>
            <p:cNvGrpSpPr/>
            <p:nvPr/>
          </p:nvGrpSpPr>
          <p:grpSpPr>
            <a:xfrm>
              <a:off x="4952608" y="4812197"/>
              <a:ext cx="3669389" cy="516248"/>
              <a:chOff x="4542008" y="5851382"/>
              <a:chExt cx="3669389" cy="51624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78DC109-E75C-E893-8620-97667C109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7392" y="6110128"/>
                <a:ext cx="3584005" cy="2575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50000"/>
                  </a:srgbClr>
                </a:out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A05CD3-17E3-BA7F-C701-28C783D6D1A0}"/>
                  </a:ext>
                </a:extLst>
              </p:cNvPr>
              <p:cNvSpPr txBox="1"/>
              <p:nvPr/>
            </p:nvSpPr>
            <p:spPr>
              <a:xfrm>
                <a:off x="4542008" y="5851382"/>
                <a:ext cx="8899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ⓒ 서울경제</a:t>
                </a:r>
                <a:endPara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81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0F6D22B-9CDE-5293-5197-293CBC3D7025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기대효과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69FC0EF-C7CA-2E78-2650-EB0C23D849CE}"/>
              </a:ext>
            </a:extLst>
          </p:cNvPr>
          <p:cNvSpPr/>
          <p:nvPr/>
        </p:nvSpPr>
        <p:spPr>
          <a:xfrm>
            <a:off x="627371" y="908655"/>
            <a:ext cx="2668279" cy="456496"/>
          </a:xfrm>
          <a:prstGeom prst="roundRect">
            <a:avLst>
              <a:gd name="adj" fmla="val 448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예비창업자가 얻을 수 있는 것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F411C5-F84B-33BD-B8C4-6C07D286D415}"/>
              </a:ext>
            </a:extLst>
          </p:cNvPr>
          <p:cNvGrpSpPr/>
          <p:nvPr/>
        </p:nvGrpSpPr>
        <p:grpSpPr>
          <a:xfrm>
            <a:off x="1460798" y="2547240"/>
            <a:ext cx="9263298" cy="1870292"/>
            <a:chOff x="1460798" y="2547240"/>
            <a:chExt cx="9263298" cy="1870292"/>
          </a:xfrm>
        </p:grpSpPr>
        <p:sp>
          <p:nvSpPr>
            <p:cNvPr id="20" name="Google Shape;776;p35">
              <a:extLst>
                <a:ext uri="{FF2B5EF4-FFF2-40B4-BE49-F238E27FC236}">
                  <a16:creationId xmlns:a16="http://schemas.microsoft.com/office/drawing/2014/main" id="{A8C7B5BE-C607-96BB-26B1-CC1BB7A73D44}"/>
                </a:ext>
              </a:extLst>
            </p:cNvPr>
            <p:cNvSpPr/>
            <p:nvPr/>
          </p:nvSpPr>
          <p:spPr>
            <a:xfrm>
              <a:off x="1460798" y="2591880"/>
              <a:ext cx="9263298" cy="1781012"/>
            </a:xfrm>
            <a:prstGeom prst="rect">
              <a:avLst/>
            </a:prstGeom>
            <a:noFill/>
            <a:ln w="38100" cap="flat" cmpd="sng">
              <a:solidFill>
                <a:srgbClr val="0C27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chemeClr val="lt1"/>
                </a:buClr>
                <a:buSzPts val="1800"/>
              </a:pP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압구정동과 신촌동의 지역 상권의 특징을 각각 파악하고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창업 시 업종 선택에 참고할 수 있다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  <a:buClr>
                  <a:schemeClr val="lt1"/>
                </a:buClr>
                <a:buSzPts val="1800"/>
              </a:pP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이로써 </a:t>
              </a:r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예비 창업자의 핵심 역량인 시간에 따라 변화한 상권과</a:t>
              </a:r>
              <a:r>
                <a:rPr lang="en-US" altLang="ko-KR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소비자 니즈 파악 능력 향상이 기대</a:t>
              </a: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된다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  <a:endParaRPr lang="ko-KR" altLang="en-US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1" name="Google Shape;777;p35">
              <a:extLst>
                <a:ext uri="{FF2B5EF4-FFF2-40B4-BE49-F238E27FC236}">
                  <a16:creationId xmlns:a16="http://schemas.microsoft.com/office/drawing/2014/main" id="{17215C9C-8044-B96E-8848-0F833972C8D2}"/>
                </a:ext>
              </a:extLst>
            </p:cNvPr>
            <p:cNvSpPr/>
            <p:nvPr/>
          </p:nvSpPr>
          <p:spPr>
            <a:xfrm>
              <a:off x="1775826" y="2547240"/>
              <a:ext cx="8633242" cy="14382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  <p:sp>
          <p:nvSpPr>
            <p:cNvPr id="23" name="Google Shape;777;p35">
              <a:extLst>
                <a:ext uri="{FF2B5EF4-FFF2-40B4-BE49-F238E27FC236}">
                  <a16:creationId xmlns:a16="http://schemas.microsoft.com/office/drawing/2014/main" id="{B5C4CC20-F872-A666-356B-0CB0BE445C05}"/>
                </a:ext>
              </a:extLst>
            </p:cNvPr>
            <p:cNvSpPr/>
            <p:nvPr/>
          </p:nvSpPr>
          <p:spPr>
            <a:xfrm>
              <a:off x="1775826" y="4273712"/>
              <a:ext cx="8633242" cy="14382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0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24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4-3  3L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회고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6A0D96-0213-1211-05C8-A273E9782453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8FBA0E5-E433-9F48-EA33-22155B6C25D0}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21BDEDC-4E40-F97E-80CD-58CF049A3F8C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B63C4B2-C206-315B-2303-30B2CAFA9FB3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CA98B5-E293-2579-CA23-2F1E33948090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CEFB13F-1D66-F5B9-3113-283566D6903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430C5D-4C64-7F48-12B8-5A002106A003}"/>
              </a:ext>
            </a:extLst>
          </p:cNvPr>
          <p:cNvGrpSpPr/>
          <p:nvPr/>
        </p:nvGrpSpPr>
        <p:grpSpPr>
          <a:xfrm>
            <a:off x="206550" y="957527"/>
            <a:ext cx="11778900" cy="5391170"/>
            <a:chOff x="170550" y="891012"/>
            <a:chExt cx="11778900" cy="539117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15BC4D-D971-B8C5-D4C0-BD310552FEF6}"/>
                </a:ext>
              </a:extLst>
            </p:cNvPr>
            <p:cNvSpPr/>
            <p:nvPr/>
          </p:nvSpPr>
          <p:spPr>
            <a:xfrm>
              <a:off x="170550" y="891012"/>
              <a:ext cx="3888000" cy="5387829"/>
            </a:xfrm>
            <a:prstGeom prst="roundRect">
              <a:avLst>
                <a:gd name="adj" fmla="val 4442"/>
              </a:avLst>
            </a:prstGeom>
            <a:solidFill>
              <a:srgbClr val="DAE3F3">
                <a:alpha val="45098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😁 </a:t>
              </a:r>
              <a:r>
                <a:rPr lang="en-US" altLang="ko-KR" b="1" dirty="0">
                  <a:solidFill>
                    <a:srgbClr val="0070C0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iked, </a:t>
              </a:r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좋았던 것</a:t>
              </a:r>
              <a:b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</a:br>
              <a:endParaRPr lang="ko-KR" altLang="en-US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협업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의사소통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을 통해 어려운 주제들을 팀원들과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함께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정하고 풀어나갔던 것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(</a:t>
              </a:r>
              <a:r>
                <a:rPr lang="ko-KR" altLang="en-US" sz="1400" i="1" dirty="0">
                  <a:solidFill>
                    <a:schemeClr val="bg1">
                      <a:lumMod val="6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즐거운 회의 시간🎶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‘할 일’의 우선순위를 정하고 확정된 건 마다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‘왜’ 해야 하는지 이유를 검증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했던 것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진행 프로세스를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모르는 사람이 갖게 될 의문</a:t>
              </a:r>
              <a:r>
                <a:rPr lang="en-US" altLang="ko-KR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의심을 지속해서 고민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하여 방향성을 잡았던 것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처음 접하는 각종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툴을 기꺼이 활용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했던 것</a:t>
              </a:r>
              <a:endParaRPr lang="en-US" altLang="ko-KR" sz="1600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전반적으로 세미프로젝트보다 나아졌고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모델링에 대한 아쉬움을 해소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할 수 있었다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EBEA879-FF87-90C4-3F21-43D176FC2BED}"/>
                </a:ext>
              </a:extLst>
            </p:cNvPr>
            <p:cNvSpPr/>
            <p:nvPr/>
          </p:nvSpPr>
          <p:spPr>
            <a:xfrm>
              <a:off x="4116000" y="894353"/>
              <a:ext cx="3888000" cy="5387829"/>
            </a:xfrm>
            <a:prstGeom prst="roundRect">
              <a:avLst>
                <a:gd name="adj" fmla="val 3537"/>
              </a:avLst>
            </a:pr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😓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acked, </a:t>
              </a:r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아쉽거나 부족했던 것</a:t>
              </a:r>
              <a:b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</a:br>
              <a:endParaRPr lang="en-US" altLang="ko-KR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6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년치의 데이터였지만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더 많은 양의 데이터를 확보할 수 있었다면 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오차를 줄일 수 있었을 텐데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.. (</a:t>
              </a:r>
              <a:r>
                <a:rPr lang="ko-KR" altLang="en-US" sz="1400" i="1" dirty="0">
                  <a:solidFill>
                    <a:schemeClr val="bg1">
                      <a:lumMod val="6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실질적으로 분석한 행은 </a:t>
              </a:r>
              <a:r>
                <a:rPr lang="en-US" altLang="ko-KR" sz="1400" i="1" dirty="0">
                  <a:solidFill>
                    <a:schemeClr val="bg1">
                      <a:lumMod val="6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24</a:t>
              </a:r>
              <a:r>
                <a:rPr lang="ko-KR" altLang="en-US" sz="1400" i="1" dirty="0">
                  <a:solidFill>
                    <a:schemeClr val="bg1">
                      <a:lumMod val="65000"/>
                    </a:schemeClr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행에 불과했다는 사실🥲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도메인에 대한 </a:t>
              </a:r>
              <a:r>
                <a:rPr lang="en-US" altLang="ko-KR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‘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충분한</a:t>
              </a:r>
              <a:r>
                <a:rPr lang="en-US" altLang="ko-KR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’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지식과 조사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가 부족해 주제가 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번 변경되었다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두 번의 주제 변경으로 최종 주제의 분석 고도화를 할 수 있는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시간을 확보하지 못해 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아쉬웠다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E3DDDCF-7437-0582-419D-9FCBFFA1DFF5}"/>
                </a:ext>
              </a:extLst>
            </p:cNvPr>
            <p:cNvSpPr/>
            <p:nvPr/>
          </p:nvSpPr>
          <p:spPr>
            <a:xfrm>
              <a:off x="8061450" y="891012"/>
              <a:ext cx="3888000" cy="5387829"/>
            </a:xfrm>
            <a:prstGeom prst="roundRect">
              <a:avLst>
                <a:gd name="adj" fmla="val 4442"/>
              </a:avLst>
            </a:prstGeom>
            <a:solidFill>
              <a:srgbClr val="FFFFCC">
                <a:alpha val="45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😉 </a:t>
              </a:r>
              <a:r>
                <a:rPr lang="en-US" altLang="ko-KR" b="1" dirty="0">
                  <a:solidFill>
                    <a:schemeClr val="accent2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earned, </a:t>
              </a:r>
              <a:r>
                <a:rPr lang="ko-KR" altLang="en-US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배운 것</a:t>
              </a:r>
              <a:br>
                <a:rPr lang="en-US" altLang="ko-KR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</a:br>
              <a:endParaRPr lang="ko-KR" altLang="en-US" b="1" dirty="0">
                <a:solidFill>
                  <a:schemeClr val="tx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기획이 반이다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! 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구체화의 중요성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탄탄한 토대가 좋은 프로젝트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를 만든다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아이디어란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한 사람의 머리에서 나오는 게 아닌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의견 교환 속에서 다듬어진다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!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같은 결과라도 목적과 사람에 따라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다르게 해석</a:t>
              </a: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할 수 있다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나눔손글씨 옥비체" panose="02000503000000000000" pitchFamily="2" charset="-127"/>
                <a:buChar char="♥"/>
              </a:pPr>
              <a:r>
                <a:rPr lang="ko-KR" altLang="en-US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하나의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단어</a:t>
              </a:r>
              <a:r>
                <a:rPr lang="en-US" altLang="ko-KR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조사에 따라 문장의 의도는 다르게 읽히는 구나</a:t>
              </a:r>
              <a:r>
                <a:rPr lang="en-US" altLang="ko-KR" sz="1600" dirty="0">
                  <a:solidFill>
                    <a:schemeClr val="tx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781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1694B-F644-44EE-384D-A7910772DF63}"/>
              </a:ext>
            </a:extLst>
          </p:cNvPr>
          <p:cNvSpPr txBox="1"/>
          <p:nvPr/>
        </p:nvSpPr>
        <p:spPr>
          <a:xfrm>
            <a:off x="-106680" y="-200830"/>
            <a:ext cx="4442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Conclusion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B2428-0AF5-71FA-0311-71A429CDB696}"/>
              </a:ext>
            </a:extLst>
          </p:cNvPr>
          <p:cNvSpPr txBox="1"/>
          <p:nvPr/>
        </p:nvSpPr>
        <p:spPr>
          <a:xfrm>
            <a:off x="638228" y="384541"/>
            <a:ext cx="24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4-4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참고문헌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BBB8029-0422-4949-E691-270F3FCE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6A0D96-0213-1211-05C8-A273E9782453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10454640" y="206685"/>
            <a:chExt cx="988571" cy="5552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8FBA0E5-E433-9F48-EA33-22155B6C25D0}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 rot="18887052">
              <a:off x="10671320" y="206685"/>
              <a:ext cx="555211" cy="55521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21BDEDC-4E40-F97E-80CD-58CF049A3F8C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B63C4B2-C206-315B-2303-30B2CAFA9FB3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CA98B5-E293-2579-CA23-2F1E33948090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CEFB13F-1D66-F5B9-3113-283566D69033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1D9C90-DF58-30D0-265C-18AC917C16C3}"/>
              </a:ext>
            </a:extLst>
          </p:cNvPr>
          <p:cNvGrpSpPr/>
          <p:nvPr/>
        </p:nvGrpSpPr>
        <p:grpSpPr>
          <a:xfrm>
            <a:off x="508929" y="891627"/>
            <a:ext cx="11174141" cy="5468064"/>
            <a:chOff x="615687" y="811414"/>
            <a:chExt cx="11174141" cy="5468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66121B-72A5-0E12-B225-66392F8B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687" y="876882"/>
              <a:ext cx="5402596" cy="54025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23F833-7CE3-7FB4-0BFA-2FD8EC7F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3718" y="811414"/>
              <a:ext cx="5616110" cy="3123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71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">
            <a:extLst>
              <a:ext uri="{FF2B5EF4-FFF2-40B4-BE49-F238E27FC236}">
                <a16:creationId xmlns:a16="http://schemas.microsoft.com/office/drawing/2014/main" id="{A9941D24-4977-07C9-050B-D459F12B5C65}"/>
              </a:ext>
            </a:extLst>
          </p:cNvPr>
          <p:cNvSpPr txBox="1"/>
          <p:nvPr/>
        </p:nvSpPr>
        <p:spPr>
          <a:xfrm>
            <a:off x="2395313" y="2152109"/>
            <a:ext cx="17321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  <a:sym typeface="Arial"/>
              </a:rPr>
              <a:t>Q &amp; A</a:t>
            </a:r>
            <a:endParaRPr lang="ko-KR" altLang="en-US" sz="1000" i="1" u="none" strike="noStrike" cap="none" dirty="0">
              <a:solidFill>
                <a:schemeClr val="bg1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AF0295-3718-A69A-DF6F-6BB4F190E52C}"/>
              </a:ext>
            </a:extLst>
          </p:cNvPr>
          <p:cNvCxnSpPr>
            <a:cxnSpLocks/>
          </p:cNvCxnSpPr>
          <p:nvPr/>
        </p:nvCxnSpPr>
        <p:spPr>
          <a:xfrm flipH="1">
            <a:off x="0" y="2859955"/>
            <a:ext cx="4013200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1126005-EECE-728A-DF11-20F272207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5645" b="7364"/>
          <a:stretch/>
        </p:blipFill>
        <p:spPr>
          <a:xfrm>
            <a:off x="0" y="1072884"/>
            <a:ext cx="12192000" cy="5280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AE3D25-AC19-1733-53CF-F7D9AF4E84E7}"/>
              </a:ext>
            </a:extLst>
          </p:cNvPr>
          <p:cNvGrpSpPr/>
          <p:nvPr/>
        </p:nvGrpSpPr>
        <p:grpSpPr>
          <a:xfrm>
            <a:off x="10454640" y="206685"/>
            <a:ext cx="988571" cy="555211"/>
            <a:chOff x="5007496" y="2660325"/>
            <a:chExt cx="720715" cy="40477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EADF70-0515-3288-02DB-8433E4261885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 rot="18887052">
              <a:off x="5165466" y="2660325"/>
              <a:ext cx="404775" cy="40477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6F422AA-D6DC-EC90-363F-AC5756CF92B8}"/>
                </a:ext>
              </a:extLst>
            </p:cNvPr>
            <p:cNvSpPr/>
            <p:nvPr/>
          </p:nvSpPr>
          <p:spPr>
            <a:xfrm rot="18887052">
              <a:off x="5007496" y="2826860"/>
              <a:ext cx="74141" cy="741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051E65-DD2F-1DFB-A1CB-6AC9F9888A78}"/>
                </a:ext>
              </a:extLst>
            </p:cNvPr>
            <p:cNvSpPr/>
            <p:nvPr/>
          </p:nvSpPr>
          <p:spPr>
            <a:xfrm rot="18887052">
              <a:off x="5223021" y="2826048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19825B-62FB-AC8B-5AEE-0C4AFECF3019}"/>
                </a:ext>
              </a:extLst>
            </p:cNvPr>
            <p:cNvSpPr/>
            <p:nvPr/>
          </p:nvSpPr>
          <p:spPr>
            <a:xfrm rot="18887052">
              <a:off x="5438545" y="2825236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CB34B-4D4C-E338-CADA-EF0EB3A5A0B3}"/>
                </a:ext>
              </a:extLst>
            </p:cNvPr>
            <p:cNvSpPr/>
            <p:nvPr/>
          </p:nvSpPr>
          <p:spPr>
            <a:xfrm rot="18887052">
              <a:off x="5654070" y="2824424"/>
              <a:ext cx="74141" cy="741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FA3FA6-95A8-AC2D-1B60-759D92FA22B6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Outline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E66D4-821F-14B9-42CC-64AD968745E8}"/>
              </a:ext>
            </a:extLst>
          </p:cNvPr>
          <p:cNvSpPr txBox="1"/>
          <p:nvPr/>
        </p:nvSpPr>
        <p:spPr>
          <a:xfrm>
            <a:off x="638228" y="384541"/>
            <a:ext cx="23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1-2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기획 배경 및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02A8DB-E549-8078-5D38-B570F829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D195590-BE0B-A79C-E5E2-09AF1EB84B91}"/>
              </a:ext>
            </a:extLst>
          </p:cNvPr>
          <p:cNvGrpSpPr/>
          <p:nvPr/>
        </p:nvGrpSpPr>
        <p:grpSpPr>
          <a:xfrm>
            <a:off x="0" y="1195893"/>
            <a:ext cx="12192000" cy="4834717"/>
            <a:chOff x="0" y="1195893"/>
            <a:chExt cx="12192000" cy="48347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AF11BA-B4EF-6FED-04D3-CDE0B82F680E}"/>
                </a:ext>
              </a:extLst>
            </p:cNvPr>
            <p:cNvSpPr/>
            <p:nvPr/>
          </p:nvSpPr>
          <p:spPr>
            <a:xfrm>
              <a:off x="0" y="1195893"/>
              <a:ext cx="12192000" cy="4834717"/>
            </a:xfrm>
            <a:prstGeom prst="rect">
              <a:avLst/>
            </a:prstGeom>
            <a:solidFill>
              <a:srgbClr val="0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“</a:t>
              </a: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정성적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정량적인 다양한 외생적인 요인에도 불구하고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굳건히 성장하는 상권과 쇠락세에서 벗어나지 못하는 지역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은 있다</a:t>
              </a:r>
              <a:r>
                <a:rPr lang="en-US" altLang="ko-KR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!”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성장과 쇠퇴를 경험하고 있는 그 </a:t>
              </a:r>
              <a:r>
                <a:rPr lang="ko-KR" altLang="en-US" sz="2800" b="1" dirty="0">
                  <a:solidFill>
                    <a:schemeClr val="accent4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지역 상권의 특징</a:t>
              </a:r>
              <a:r>
                <a:rPr lang="ko-KR" altLang="en-US" sz="2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은 무엇일까</a:t>
              </a:r>
              <a:r>
                <a:rPr lang="en-US" altLang="ko-KR" sz="2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?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그 지역에 창업을 준비하고 있는 이들에게 </a:t>
              </a:r>
              <a:r>
                <a:rPr lang="ko-KR" altLang="en-US" sz="2800" b="1" dirty="0">
                  <a:solidFill>
                    <a:schemeClr val="accent4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추천할 수 있는 업종은 무엇일까</a:t>
              </a:r>
              <a:r>
                <a:rPr lang="en-US" altLang="ko-KR" sz="2800" b="1" dirty="0">
                  <a:solidFill>
                    <a:schemeClr val="accent4"/>
                  </a:solidFill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?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9F63677-F823-7C1B-DDAA-AA0A6389AC1A}"/>
                </a:ext>
              </a:extLst>
            </p:cNvPr>
            <p:cNvGrpSpPr/>
            <p:nvPr/>
          </p:nvGrpSpPr>
          <p:grpSpPr>
            <a:xfrm>
              <a:off x="4929703" y="1663701"/>
              <a:ext cx="2332593" cy="1112260"/>
              <a:chOff x="4914900" y="3669172"/>
              <a:chExt cx="2669693" cy="134826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62A3C41-BA21-96D3-2143-4D2D99EB6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307885" y="3713885"/>
                <a:ext cx="1276708" cy="130355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1B56306-DBB3-B9C2-F5B6-D37D9ABDBA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420"/>
              <a:stretch/>
            </p:blipFill>
            <p:spPr>
              <a:xfrm>
                <a:off x="4914900" y="3669172"/>
                <a:ext cx="1392985" cy="13035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375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D3A519-F542-DF2C-7234-C02C8A9E7098}"/>
              </a:ext>
            </a:extLst>
          </p:cNvPr>
          <p:cNvSpPr txBox="1"/>
          <p:nvPr/>
        </p:nvSpPr>
        <p:spPr>
          <a:xfrm>
            <a:off x="5802150" y="2607944"/>
            <a:ext cx="58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02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4AF1A-10A4-D72A-D33D-4117CF007BBD}"/>
              </a:ext>
            </a:extLst>
          </p:cNvPr>
          <p:cNvSpPr txBox="1"/>
          <p:nvPr/>
        </p:nvSpPr>
        <p:spPr>
          <a:xfrm>
            <a:off x="5499731" y="3069609"/>
            <a:ext cx="119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Design</a:t>
            </a:r>
            <a:endParaRPr lang="ko-KR" altLang="en-US" sz="2400" b="1" dirty="0">
              <a:solidFill>
                <a:srgbClr val="002060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67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087C9D-C386-5428-0AB8-4E97AB2C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Google Shape;887;p46">
            <a:extLst>
              <a:ext uri="{FF2B5EF4-FFF2-40B4-BE49-F238E27FC236}">
                <a16:creationId xmlns:a16="http://schemas.microsoft.com/office/drawing/2014/main" id="{AB376699-2A53-53AB-F147-18324998C486}"/>
              </a:ext>
            </a:extLst>
          </p:cNvPr>
          <p:cNvSpPr/>
          <p:nvPr/>
        </p:nvSpPr>
        <p:spPr>
          <a:xfrm>
            <a:off x="1264228" y="1215538"/>
            <a:ext cx="1936171" cy="123706"/>
          </a:xfrm>
          <a:prstGeom prst="parallelogram">
            <a:avLst>
              <a:gd name="adj" fmla="val 25000"/>
            </a:avLst>
          </a:prstGeom>
          <a:solidFill>
            <a:schemeClr val="accent4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Malgun Gothic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BD2601-FC1E-A38E-FF44-19A708826D3B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72EA43-F952-A969-5979-35DCF5747D6C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49C365-8923-4E43-257A-60BD15F69C3C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DC5A9C-6E3E-2381-4991-AD7071D742AB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7D513DF-F7B6-41AD-BE52-92294E23E10B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3895765-7CF1-EF6F-B476-AE0FABAD9965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EE23CF-2240-BDBD-FBA3-95D1A5C9AC44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2C228-D0E3-CF1C-B6ED-BFEC9E5DF7A1}"/>
              </a:ext>
            </a:extLst>
          </p:cNvPr>
          <p:cNvSpPr txBox="1"/>
          <p:nvPr/>
        </p:nvSpPr>
        <p:spPr>
          <a:xfrm>
            <a:off x="638228" y="38454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93CAB-C306-A011-877A-9D478315E2AE}"/>
              </a:ext>
            </a:extLst>
          </p:cNvPr>
          <p:cNvSpPr txBox="1"/>
          <p:nvPr/>
        </p:nvSpPr>
        <p:spPr>
          <a:xfrm>
            <a:off x="1198401" y="1030872"/>
            <a:ext cx="21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프로젝트 전체 로드맵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A857FFA-A8AC-576C-CF3A-5FE83D45A309}"/>
              </a:ext>
            </a:extLst>
          </p:cNvPr>
          <p:cNvGrpSpPr/>
          <p:nvPr/>
        </p:nvGrpSpPr>
        <p:grpSpPr>
          <a:xfrm>
            <a:off x="481549" y="1812097"/>
            <a:ext cx="11228902" cy="4330479"/>
            <a:chOff x="583563" y="1761297"/>
            <a:chExt cx="11228902" cy="4330479"/>
          </a:xfrm>
        </p:grpSpPr>
        <p:grpSp>
          <p:nvGrpSpPr>
            <p:cNvPr id="28" name="그룹 1024">
              <a:extLst>
                <a:ext uri="{FF2B5EF4-FFF2-40B4-BE49-F238E27FC236}">
                  <a16:creationId xmlns:a16="http://schemas.microsoft.com/office/drawing/2014/main" id="{21760CAF-D80C-45B4-E2BD-5C34B7899AD9}"/>
                </a:ext>
              </a:extLst>
            </p:cNvPr>
            <p:cNvGrpSpPr/>
            <p:nvPr/>
          </p:nvGrpSpPr>
          <p:grpSpPr>
            <a:xfrm>
              <a:off x="2970526" y="2980710"/>
              <a:ext cx="413391" cy="705568"/>
              <a:chOff x="4719103" y="4556010"/>
              <a:chExt cx="587655" cy="1002998"/>
            </a:xfrm>
          </p:grpSpPr>
          <p:pic>
            <p:nvPicPr>
              <p:cNvPr id="29" name="Object 78">
                <a:extLst>
                  <a:ext uri="{FF2B5EF4-FFF2-40B4-BE49-F238E27FC236}">
                    <a16:creationId xmlns:a16="http://schemas.microsoft.com/office/drawing/2014/main" id="{4E62B0A9-CCB5-89CF-C602-ADBE8E1A5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19103" y="4556010"/>
                <a:ext cx="587655" cy="1002998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5A64930-CFD8-1BB3-ADD7-942DEEE0ABD8}"/>
                </a:ext>
              </a:extLst>
            </p:cNvPr>
            <p:cNvGrpSpPr/>
            <p:nvPr/>
          </p:nvGrpSpPr>
          <p:grpSpPr>
            <a:xfrm>
              <a:off x="624351" y="1761297"/>
              <a:ext cx="2084948" cy="2182839"/>
              <a:chOff x="679016" y="2142979"/>
              <a:chExt cx="2084948" cy="2182839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DECEBAD7-1E11-8119-5102-C3F664610068}"/>
                  </a:ext>
                </a:extLst>
              </p:cNvPr>
              <p:cNvSpPr/>
              <p:nvPr/>
            </p:nvSpPr>
            <p:spPr>
              <a:xfrm>
                <a:off x="978224" y="2239684"/>
                <a:ext cx="1486533" cy="1475492"/>
              </a:xfrm>
              <a:prstGeom prst="ellipse">
                <a:avLst/>
              </a:prstGeom>
              <a:solidFill>
                <a:srgbClr val="F5F5F5"/>
              </a:solidFill>
              <a:ln w="47625">
                <a:gradFill flip="none" rotWithShape="1">
                  <a:gsLst>
                    <a:gs pos="24000">
                      <a:schemeClr val="bg1">
                        <a:lumMod val="75000"/>
                        <a:alpha val="84000"/>
                      </a:schemeClr>
                    </a:gs>
                    <a:gs pos="100000">
                      <a:srgbClr val="002060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09F98604-D542-5D38-F095-22B6368B3075}"/>
                  </a:ext>
                </a:extLst>
              </p:cNvPr>
              <p:cNvSpPr/>
              <p:nvPr/>
            </p:nvSpPr>
            <p:spPr>
              <a:xfrm>
                <a:off x="1016330" y="2142979"/>
                <a:ext cx="468000" cy="4680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Ⅰ</a:t>
                </a:r>
                <a:endPara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4BB27A6-8C3A-2DC3-DC98-952EE419D544}"/>
                  </a:ext>
                </a:extLst>
              </p:cNvPr>
              <p:cNvSpPr/>
              <p:nvPr/>
            </p:nvSpPr>
            <p:spPr>
              <a:xfrm>
                <a:off x="679016" y="3869322"/>
                <a:ext cx="2084948" cy="456496"/>
              </a:xfrm>
              <a:prstGeom prst="roundRect">
                <a:avLst>
                  <a:gd name="adj" fmla="val 44836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데이터 수집 및 </a:t>
                </a:r>
                <a:r>
                  <a:rPr lang="ko-KR" altLang="en-US" sz="1350" b="1" dirty="0" err="1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전처리</a:t>
                </a:r>
                <a:endParaRPr lang="ko-KR" altLang="en-US" sz="135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DE58B0-14CF-1DD2-6324-BF01E6904745}"/>
                </a:ext>
              </a:extLst>
            </p:cNvPr>
            <p:cNvSpPr txBox="1"/>
            <p:nvPr/>
          </p:nvSpPr>
          <p:spPr>
            <a:xfrm>
              <a:off x="583563" y="4098282"/>
              <a:ext cx="2166523" cy="1347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서울 </a:t>
              </a:r>
              <a:r>
                <a:rPr lang="ko-KR" altLang="en-US" sz="1400" b="1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열린데이터광장</a:t>
              </a:r>
              <a:r>
                <a:rPr lang="ko-KR" altLang="en-US" sz="14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에서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데이터 수집</a:t>
              </a:r>
              <a:endPara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전처리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결과 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:</a:t>
              </a:r>
              <a:b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</a:b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912348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행 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X 22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열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E2039B7-3FC0-CEEC-93C4-DAEEE0865C2D}"/>
                </a:ext>
              </a:extLst>
            </p:cNvPr>
            <p:cNvGrpSpPr/>
            <p:nvPr/>
          </p:nvGrpSpPr>
          <p:grpSpPr>
            <a:xfrm>
              <a:off x="3645144" y="1761297"/>
              <a:ext cx="2084948" cy="2182839"/>
              <a:chOff x="679016" y="2142979"/>
              <a:chExt cx="2084948" cy="2182839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CF37557-3496-182F-9640-3EDB5D37B1CE}"/>
                  </a:ext>
                </a:extLst>
              </p:cNvPr>
              <p:cNvSpPr/>
              <p:nvPr/>
            </p:nvSpPr>
            <p:spPr>
              <a:xfrm>
                <a:off x="978224" y="2239684"/>
                <a:ext cx="1486533" cy="1475492"/>
              </a:xfrm>
              <a:prstGeom prst="ellipse">
                <a:avLst/>
              </a:prstGeom>
              <a:solidFill>
                <a:srgbClr val="F5F5F5"/>
              </a:solidFill>
              <a:ln w="47625">
                <a:gradFill flip="none" rotWithShape="1">
                  <a:gsLst>
                    <a:gs pos="24000">
                      <a:schemeClr val="bg1">
                        <a:lumMod val="75000"/>
                        <a:alpha val="84000"/>
                      </a:schemeClr>
                    </a:gs>
                    <a:gs pos="70000">
                      <a:srgbClr val="002060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49AB2CC-4D17-7E57-BAFF-67A17EBB8321}"/>
                  </a:ext>
                </a:extLst>
              </p:cNvPr>
              <p:cNvSpPr/>
              <p:nvPr/>
            </p:nvSpPr>
            <p:spPr>
              <a:xfrm>
                <a:off x="1016330" y="2142979"/>
                <a:ext cx="468000" cy="4680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Ⅱ</a:t>
                </a:r>
                <a:endPara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5D8B309-1F98-05C0-0B7A-F5D969755EC6}"/>
                  </a:ext>
                </a:extLst>
              </p:cNvPr>
              <p:cNvSpPr/>
              <p:nvPr/>
            </p:nvSpPr>
            <p:spPr>
              <a:xfrm>
                <a:off x="679016" y="3869322"/>
                <a:ext cx="2084948" cy="456496"/>
              </a:xfrm>
              <a:prstGeom prst="roundRect">
                <a:avLst>
                  <a:gd name="adj" fmla="val 44836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데이터 분석 후 가설 세우기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47C0BB-C543-CEAE-C025-E56D6477D100}"/>
                </a:ext>
              </a:extLst>
            </p:cNvPr>
            <p:cNvSpPr txBox="1"/>
            <p:nvPr/>
          </p:nvSpPr>
          <p:spPr>
            <a:xfrm>
              <a:off x="3517279" y="4098282"/>
              <a:ext cx="2335148" cy="199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분석 목적에 맞는 지역 선택 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→ 압구정동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, 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신촌동</a:t>
              </a:r>
              <a:endPara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연분기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별 데이터로 정렬하여 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＇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총 매출 금액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’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을 기준으로 경우의 수를 만들어 분석</a:t>
              </a:r>
            </a:p>
          </p:txBody>
        </p:sp>
        <p:grpSp>
          <p:nvGrpSpPr>
            <p:cNvPr id="49" name="그룹 1024">
              <a:extLst>
                <a:ext uri="{FF2B5EF4-FFF2-40B4-BE49-F238E27FC236}">
                  <a16:creationId xmlns:a16="http://schemas.microsoft.com/office/drawing/2014/main" id="{F104B12F-04E4-1D31-2DF1-52AF2374F4C9}"/>
                </a:ext>
              </a:extLst>
            </p:cNvPr>
            <p:cNvGrpSpPr/>
            <p:nvPr/>
          </p:nvGrpSpPr>
          <p:grpSpPr>
            <a:xfrm>
              <a:off x="9012112" y="2980710"/>
              <a:ext cx="413391" cy="705568"/>
              <a:chOff x="4719103" y="4556010"/>
              <a:chExt cx="587655" cy="1002998"/>
            </a:xfrm>
          </p:grpSpPr>
          <p:pic>
            <p:nvPicPr>
              <p:cNvPr id="50" name="Object 78">
                <a:extLst>
                  <a:ext uri="{FF2B5EF4-FFF2-40B4-BE49-F238E27FC236}">
                    <a16:creationId xmlns:a16="http://schemas.microsoft.com/office/drawing/2014/main" id="{6155E027-78E4-B401-09E8-B7F6227CA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19103" y="4556010"/>
                <a:ext cx="587655" cy="1002998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88FEDE6-3EED-3C9A-CDB9-DE134C5F549F}"/>
                </a:ext>
              </a:extLst>
            </p:cNvPr>
            <p:cNvGrpSpPr/>
            <p:nvPr/>
          </p:nvGrpSpPr>
          <p:grpSpPr>
            <a:xfrm>
              <a:off x="6665937" y="1761297"/>
              <a:ext cx="2084948" cy="2182839"/>
              <a:chOff x="679016" y="2142979"/>
              <a:chExt cx="2084948" cy="2182839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8114B81-194F-4AD7-19CE-64540013EC96}"/>
                  </a:ext>
                </a:extLst>
              </p:cNvPr>
              <p:cNvSpPr/>
              <p:nvPr/>
            </p:nvSpPr>
            <p:spPr>
              <a:xfrm>
                <a:off x="978224" y="2239684"/>
                <a:ext cx="1486533" cy="1475492"/>
              </a:xfrm>
              <a:prstGeom prst="ellipse">
                <a:avLst/>
              </a:prstGeom>
              <a:solidFill>
                <a:srgbClr val="F5F5F5"/>
              </a:solidFill>
              <a:ln w="47625">
                <a:gradFill flip="none" rotWithShape="1">
                  <a:gsLst>
                    <a:gs pos="24000">
                      <a:schemeClr val="bg1">
                        <a:lumMod val="75000"/>
                        <a:alpha val="84000"/>
                      </a:schemeClr>
                    </a:gs>
                    <a:gs pos="47000">
                      <a:srgbClr val="002060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60666F8-536F-7EA1-0CB7-3C897F3588EC}"/>
                  </a:ext>
                </a:extLst>
              </p:cNvPr>
              <p:cNvSpPr/>
              <p:nvPr/>
            </p:nvSpPr>
            <p:spPr>
              <a:xfrm>
                <a:off x="1016330" y="2142979"/>
                <a:ext cx="468000" cy="4680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Ⅲ</a:t>
                </a:r>
                <a:endPara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EA22524D-6CB4-9F6A-D03E-7042E3C506BE}"/>
                  </a:ext>
                </a:extLst>
              </p:cNvPr>
              <p:cNvSpPr/>
              <p:nvPr/>
            </p:nvSpPr>
            <p:spPr>
              <a:xfrm>
                <a:off x="679016" y="3869322"/>
                <a:ext cx="2084948" cy="456496"/>
              </a:xfrm>
              <a:prstGeom prst="roundRect">
                <a:avLst>
                  <a:gd name="adj" fmla="val 44836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다양한 모델 학습 및 시각화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C39989-9498-37AD-0721-4F3E42FEF668}"/>
                </a:ext>
              </a:extLst>
            </p:cNvPr>
            <p:cNvSpPr txBox="1"/>
            <p:nvPr/>
          </p:nvSpPr>
          <p:spPr>
            <a:xfrm>
              <a:off x="6421123" y="4098282"/>
              <a:ext cx="2743200" cy="199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통계적 모델링 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이용해 지표 선정 및 업종 선정</a:t>
              </a:r>
              <a:endPara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시계열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SARIMA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), 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딥러닝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(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LSTM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), 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Chat-GPT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활용하여 모델링 및 학습</a:t>
              </a:r>
              <a:endParaRPr lang="en-US" altLang="ko-KR" sz="1400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2023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년 매출 예측 및 시각화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9F45DA-06A7-898B-75C5-3CECFAD6B234}"/>
                </a:ext>
              </a:extLst>
            </p:cNvPr>
            <p:cNvGrpSpPr/>
            <p:nvPr/>
          </p:nvGrpSpPr>
          <p:grpSpPr>
            <a:xfrm>
              <a:off x="9686730" y="1761297"/>
              <a:ext cx="2084948" cy="2182839"/>
              <a:chOff x="679016" y="2142979"/>
              <a:chExt cx="2084948" cy="2182839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920FEB50-2195-D620-B0F7-3CDABF13BF8A}"/>
                  </a:ext>
                </a:extLst>
              </p:cNvPr>
              <p:cNvSpPr/>
              <p:nvPr/>
            </p:nvSpPr>
            <p:spPr>
              <a:xfrm>
                <a:off x="978224" y="2239684"/>
                <a:ext cx="1486533" cy="1475492"/>
              </a:xfrm>
              <a:prstGeom prst="ellipse">
                <a:avLst/>
              </a:prstGeom>
              <a:solidFill>
                <a:srgbClr val="F5F5F5"/>
              </a:solidFill>
              <a:ln w="47625">
                <a:gradFill flip="none" rotWithShape="1">
                  <a:gsLst>
                    <a:gs pos="11000">
                      <a:schemeClr val="bg1">
                        <a:lumMod val="75000"/>
                        <a:alpha val="84000"/>
                      </a:schemeClr>
                    </a:gs>
                    <a:gs pos="22000">
                      <a:srgbClr val="00206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DDF21645-30E6-E1E4-FC57-9DCBB7A0EDCD}"/>
                  </a:ext>
                </a:extLst>
              </p:cNvPr>
              <p:cNvSpPr/>
              <p:nvPr/>
            </p:nvSpPr>
            <p:spPr>
              <a:xfrm>
                <a:off x="1016330" y="2142979"/>
                <a:ext cx="468000" cy="4680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Ⅳ</a:t>
                </a:r>
                <a:endParaRPr lang="ko-KR" altLang="en-US" sz="16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16D463F4-9946-7D93-3EBA-1343300AF0D7}"/>
                  </a:ext>
                </a:extLst>
              </p:cNvPr>
              <p:cNvSpPr/>
              <p:nvPr/>
            </p:nvSpPr>
            <p:spPr>
              <a:xfrm>
                <a:off x="679016" y="3869322"/>
                <a:ext cx="2084948" cy="456496"/>
              </a:xfrm>
              <a:prstGeom prst="roundRect">
                <a:avLst>
                  <a:gd name="adj" fmla="val 44836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atin typeface="Pretendard Variable" pitchFamily="2" charset="-127"/>
                    <a:ea typeface="Pretendard Variable" pitchFamily="2" charset="-127"/>
                    <a:cs typeface="Pretendard Variable" pitchFamily="2" charset="-127"/>
                  </a:rPr>
                  <a:t>시각화 그래프 통해 업종 추천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C325AE-898E-E633-59A6-F07D47F7C76C}"/>
                </a:ext>
              </a:extLst>
            </p:cNvPr>
            <p:cNvSpPr txBox="1"/>
            <p:nvPr/>
          </p:nvSpPr>
          <p:spPr>
            <a:xfrm>
              <a:off x="9645942" y="4098282"/>
              <a:ext cx="2166523" cy="167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가설 검증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시각화 그래프로 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추천</a:t>
              </a:r>
              <a:r>
                <a:rPr lang="en-US" altLang="ko-KR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</a:t>
              </a:r>
              <a:r>
                <a:rPr lang="ko-KR" altLang="en-US" sz="1400" b="1" dirty="0" err="1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비추천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 업종 선정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실제 기사</a:t>
              </a:r>
              <a:r>
                <a:rPr lang="en-US" altLang="ko-KR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/</a:t>
              </a:r>
              <a:r>
                <a:rPr lang="ko-KR" altLang="en-US" sz="1400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레포트와 예측한 </a:t>
              </a:r>
              <a:r>
                <a:rPr lang="ko-KR" altLang="en-US" sz="1400" b="1" dirty="0">
                  <a:latin typeface="Pretendard Variable" pitchFamily="2" charset="-127"/>
                  <a:ea typeface="Pretendard Variable" pitchFamily="2" charset="-127"/>
                  <a:cs typeface="Pretendard Variable" pitchFamily="2" charset="-127"/>
                </a:rPr>
                <a:t>결과 비교</a:t>
              </a:r>
              <a:endParaRPr lang="en-US" altLang="ko-KR" sz="1400" b="1" dirty="0"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endParaRPr>
            </a:p>
          </p:txBody>
        </p:sp>
        <p:grpSp>
          <p:nvGrpSpPr>
            <p:cNvPr id="61" name="그룹 1024">
              <a:extLst>
                <a:ext uri="{FF2B5EF4-FFF2-40B4-BE49-F238E27FC236}">
                  <a16:creationId xmlns:a16="http://schemas.microsoft.com/office/drawing/2014/main" id="{0B240CA4-FAAF-2AC4-D918-64B4475FB9F6}"/>
                </a:ext>
              </a:extLst>
            </p:cNvPr>
            <p:cNvGrpSpPr/>
            <p:nvPr/>
          </p:nvGrpSpPr>
          <p:grpSpPr>
            <a:xfrm>
              <a:off x="5991319" y="2980710"/>
              <a:ext cx="413391" cy="705568"/>
              <a:chOff x="4719103" y="4556010"/>
              <a:chExt cx="587655" cy="1002998"/>
            </a:xfrm>
          </p:grpSpPr>
          <p:pic>
            <p:nvPicPr>
              <p:cNvPr id="62" name="Object 78">
                <a:extLst>
                  <a:ext uri="{FF2B5EF4-FFF2-40B4-BE49-F238E27FC236}">
                    <a16:creationId xmlns:a16="http://schemas.microsoft.com/office/drawing/2014/main" id="{DE092C1E-6AD1-E56E-9B84-CE0D9D770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19103" y="4556010"/>
                <a:ext cx="587655" cy="1002998"/>
              </a:xfrm>
              <a:prstGeom prst="rect">
                <a:avLst/>
              </a:prstGeom>
            </p:spPr>
          </p:pic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844FA32-1127-F8F4-7BC7-F24BD25F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4076" y="2257633"/>
              <a:ext cx="773377" cy="77337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ABAA682-1A15-B7EF-DBCD-AA1E216B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846" y="2235197"/>
              <a:ext cx="754391" cy="75439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5F3F551-E64E-4BE7-0BC4-7A083ECB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05" y="2229297"/>
              <a:ext cx="857858" cy="857858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757E375-E7F3-B83C-28F8-111EAFE42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4041" y="2275142"/>
              <a:ext cx="705568" cy="70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95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87;p46">
            <a:extLst>
              <a:ext uri="{FF2B5EF4-FFF2-40B4-BE49-F238E27FC236}">
                <a16:creationId xmlns:a16="http://schemas.microsoft.com/office/drawing/2014/main" id="{6940E6EC-5B3F-0193-3632-DBA1928B297A}"/>
              </a:ext>
            </a:extLst>
          </p:cNvPr>
          <p:cNvSpPr/>
          <p:nvPr/>
        </p:nvSpPr>
        <p:spPr>
          <a:xfrm>
            <a:off x="1264228" y="1215538"/>
            <a:ext cx="1936171" cy="123706"/>
          </a:xfrm>
          <a:prstGeom prst="parallelogram">
            <a:avLst>
              <a:gd name="adj" fmla="val 25000"/>
            </a:avLst>
          </a:prstGeom>
          <a:solidFill>
            <a:schemeClr val="accent4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retendard Variable" pitchFamily="2" charset="-127"/>
              <a:ea typeface="Pretendard Variable" pitchFamily="2" charset="-127"/>
              <a:cs typeface="Pretendard Variable" pitchFamily="2" charset="-127"/>
              <a:sym typeface="Malgun Gothic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EADF70-0515-3288-02DB-8433E4261885}"/>
              </a:ext>
            </a:extLst>
          </p:cNvPr>
          <p:cNvCxnSpPr>
            <a:cxnSpLocks/>
          </p:cNvCxnSpPr>
          <p:nvPr/>
        </p:nvCxnSpPr>
        <p:spPr>
          <a:xfrm rot="18887052">
            <a:off x="10671320" y="206685"/>
            <a:ext cx="555211" cy="5552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CDC86D-67E2-C49E-BC53-0BE41207780B}"/>
              </a:ext>
            </a:extLst>
          </p:cNvPr>
          <p:cNvSpPr txBox="1"/>
          <p:nvPr/>
        </p:nvSpPr>
        <p:spPr>
          <a:xfrm>
            <a:off x="-106680" y="-200830"/>
            <a:ext cx="297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  <a:latin typeface="Pretendard Variable ExtraLight" pitchFamily="2" charset="-127"/>
                <a:ea typeface="Pretendard Variable ExtraLight" pitchFamily="2" charset="-127"/>
                <a:cs typeface="Pretendard Variable ExtraLight" pitchFamily="2" charset="-127"/>
              </a:rPr>
              <a:t>Design</a:t>
            </a:r>
            <a:endParaRPr lang="ko-KR" altLang="en-US" sz="6000" spc="-300" dirty="0">
              <a:solidFill>
                <a:schemeClr val="bg1">
                  <a:lumMod val="95000"/>
                </a:schemeClr>
              </a:solidFill>
              <a:latin typeface="Pretendard Variable ExtraLight" pitchFamily="2" charset="-127"/>
              <a:ea typeface="Pretendard Variable ExtraLight" pitchFamily="2" charset="-127"/>
              <a:cs typeface="Pretendard Variable Extra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CDCB-2762-12F3-1451-8E02FB582C3B}"/>
              </a:ext>
            </a:extLst>
          </p:cNvPr>
          <p:cNvSpPr txBox="1"/>
          <p:nvPr/>
        </p:nvSpPr>
        <p:spPr>
          <a:xfrm>
            <a:off x="638228" y="38454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2-1 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개발 과정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797A06-EA57-F057-1AD8-5CDE5C9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FDDCC-737C-411B-A8EF-B012FC7757E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4A6FB-337C-BC50-BBDC-C0BD759CA6B1}"/>
              </a:ext>
            </a:extLst>
          </p:cNvPr>
          <p:cNvSpPr txBox="1"/>
          <p:nvPr/>
        </p:nvSpPr>
        <p:spPr>
          <a:xfrm>
            <a:off x="1198401" y="1030872"/>
            <a:ext cx="21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Variable" pitchFamily="2" charset="-127"/>
                <a:ea typeface="Pretendard Variable" pitchFamily="2" charset="-127"/>
                <a:cs typeface="Pretendard Variable" pitchFamily="2" charset="-127"/>
              </a:rPr>
              <a:t>프로젝트 전체 로드맵</a:t>
            </a:r>
          </a:p>
        </p:txBody>
      </p:sp>
      <p:pic>
        <p:nvPicPr>
          <p:cNvPr id="3074" name="Picture 2" descr="지라 - 무료 브랜드 및 로고개 아이콘">
            <a:extLst>
              <a:ext uri="{FF2B5EF4-FFF2-40B4-BE49-F238E27FC236}">
                <a16:creationId xmlns:a16="http://schemas.microsoft.com/office/drawing/2014/main" id="{768B4795-C424-9D5D-5C89-DD53A692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665" y="1111611"/>
            <a:ext cx="235584" cy="2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7C2F1B-44DA-AFA0-E042-CB387C0F4AA6}"/>
              </a:ext>
            </a:extLst>
          </p:cNvPr>
          <p:cNvGrpSpPr/>
          <p:nvPr/>
        </p:nvGrpSpPr>
        <p:grpSpPr>
          <a:xfrm>
            <a:off x="207469" y="1476508"/>
            <a:ext cx="11787307" cy="4891869"/>
            <a:chOff x="207469" y="1468824"/>
            <a:chExt cx="11787307" cy="489186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67209C-FCB2-024D-1392-DB231D1F5473}"/>
                </a:ext>
              </a:extLst>
            </p:cNvPr>
            <p:cNvSpPr/>
            <p:nvPr/>
          </p:nvSpPr>
          <p:spPr>
            <a:xfrm>
              <a:off x="207469" y="1468824"/>
              <a:ext cx="11787307" cy="48918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A1266C-26C7-54CA-2910-E7D828A5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62" y="1537827"/>
              <a:ext cx="11652075" cy="475647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20E625D-A050-D606-A473-2C75395890F1}"/>
              </a:ext>
            </a:extLst>
          </p:cNvPr>
          <p:cNvGrpSpPr/>
          <p:nvPr/>
        </p:nvGrpSpPr>
        <p:grpSpPr>
          <a:xfrm>
            <a:off x="10454640" y="431772"/>
            <a:ext cx="988571" cy="105037"/>
            <a:chOff x="10454640" y="431772"/>
            <a:chExt cx="988571" cy="10503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D5C746-3B39-3A9F-449E-AC844C280B19}"/>
                </a:ext>
              </a:extLst>
            </p:cNvPr>
            <p:cNvSpPr/>
            <p:nvPr/>
          </p:nvSpPr>
          <p:spPr>
            <a:xfrm rot="18887052">
              <a:off x="10454640" y="435113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8A7BC9C-9B36-0232-BC11-2E3EFCCAD756}"/>
                </a:ext>
              </a:extLst>
            </p:cNvPr>
            <p:cNvSpPr/>
            <p:nvPr/>
          </p:nvSpPr>
          <p:spPr>
            <a:xfrm rot="18887052">
              <a:off x="10750266" y="434000"/>
              <a:ext cx="101696" cy="1016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AA0CCD-5D34-AE6F-E180-90AB0388491D}"/>
                </a:ext>
              </a:extLst>
            </p:cNvPr>
            <p:cNvSpPr/>
            <p:nvPr/>
          </p:nvSpPr>
          <p:spPr>
            <a:xfrm rot="18887052">
              <a:off x="11045890" y="432886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1694FF3-C203-3F29-7419-8BF62030A166}"/>
                </a:ext>
              </a:extLst>
            </p:cNvPr>
            <p:cNvSpPr/>
            <p:nvPr/>
          </p:nvSpPr>
          <p:spPr>
            <a:xfrm rot="18887052">
              <a:off x="11341515" y="431772"/>
              <a:ext cx="101696" cy="10169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145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2556</Words>
  <Application>Microsoft Office PowerPoint</Application>
  <PresentationFormat>와이드스크린</PresentationFormat>
  <Paragraphs>528</Paragraphs>
  <Slides>53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Pretendard Variable ExtraBold</vt:lpstr>
      <vt:lpstr>나눔손글씨 옥비체</vt:lpstr>
      <vt:lpstr>맑은 고딕</vt:lpstr>
      <vt:lpstr>Pretendard Variable</vt:lpstr>
      <vt:lpstr>Pretendard Variable ExtraLight</vt:lpstr>
      <vt:lpstr>Arial</vt:lpstr>
      <vt:lpstr>함초롬바탕</vt:lpstr>
      <vt:lpstr>맑은 고딕</vt:lpstr>
      <vt:lpstr>바탕체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이인규</dc:creator>
  <cp:lastModifiedBy>이인규</cp:lastModifiedBy>
  <cp:revision>79</cp:revision>
  <dcterms:created xsi:type="dcterms:W3CDTF">2023-08-05T05:19:06Z</dcterms:created>
  <dcterms:modified xsi:type="dcterms:W3CDTF">2023-08-11T01:11:13Z</dcterms:modified>
</cp:coreProperties>
</file>